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7" r:id="rId2"/>
    <p:sldId id="295"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94" r:id="rId29"/>
    <p:sldId id="284" r:id="rId30"/>
    <p:sldId id="285" r:id="rId31"/>
    <p:sldId id="287" r:id="rId32"/>
    <p:sldId id="288" r:id="rId33"/>
    <p:sldId id="289" r:id="rId34"/>
    <p:sldId id="290" r:id="rId35"/>
    <p:sldId id="291" r:id="rId36"/>
    <p:sldId id="292" r:id="rId37"/>
    <p:sldId id="293" r:id="rId3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10D37-3004-4254-AC88-71B9FDB11623}" type="datetimeFigureOut">
              <a:rPr lang="es-ES" smtClean="0"/>
              <a:t>27/09/2015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189B-C29B-467D-B444-921ED6188819}" type="slidenum">
              <a:rPr lang="es-ES" smtClean="0"/>
              <a:t>‹Nº›</a:t>
            </a:fld>
            <a:endParaRPr lang="es-ES"/>
          </a:p>
        </p:txBody>
      </p:sp>
    </p:spTree>
    <p:extLst>
      <p:ext uri="{BB962C8B-B14F-4D97-AF65-F5344CB8AC3E}">
        <p14:creationId xmlns:p14="http://schemas.microsoft.com/office/powerpoint/2010/main" val="128449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7410"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11"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B5A9F10-2D55-4486-BCFC-64615EF19A0D}" type="slidenum">
              <a:rPr lang="es-ES"/>
              <a:pPr fontAlgn="base">
                <a:spcBef>
                  <a:spcPct val="0"/>
                </a:spcBef>
                <a:spcAft>
                  <a:spcPct val="0"/>
                </a:spcAft>
                <a:defRPr/>
              </a:pPr>
              <a:t>1</a:t>
            </a:fld>
            <a:endParaRPr lang="es-ES"/>
          </a:p>
        </p:txBody>
      </p:sp>
      <p:sp>
        <p:nvSpPr>
          <p:cNvPr id="17412"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17413"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17414" name="6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Tree>
    <p:extLst>
      <p:ext uri="{BB962C8B-B14F-4D97-AF65-F5344CB8AC3E}">
        <p14:creationId xmlns:p14="http://schemas.microsoft.com/office/powerpoint/2010/main" val="3051298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6866"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6867"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36868"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36869"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36870"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DE56EA-80CE-4A78-93BE-C64C7F88864A}" type="slidenum">
              <a:rPr lang="es-ES"/>
              <a:pPr fontAlgn="base">
                <a:spcBef>
                  <a:spcPct val="0"/>
                </a:spcBef>
                <a:spcAft>
                  <a:spcPct val="0"/>
                </a:spcAft>
                <a:defRPr/>
              </a:pPr>
              <a:t>13</a:t>
            </a:fld>
            <a:endParaRPr lang="es-ES"/>
          </a:p>
        </p:txBody>
      </p:sp>
    </p:spTree>
    <p:extLst>
      <p:ext uri="{BB962C8B-B14F-4D97-AF65-F5344CB8AC3E}">
        <p14:creationId xmlns:p14="http://schemas.microsoft.com/office/powerpoint/2010/main" val="72822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8914"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8915"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38916"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38917"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38918"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0CCFE5A-32AD-452B-B19F-3DDA3494183F}" type="slidenum">
              <a:rPr lang="es-ES"/>
              <a:pPr fontAlgn="base">
                <a:spcBef>
                  <a:spcPct val="0"/>
                </a:spcBef>
                <a:spcAft>
                  <a:spcPct val="0"/>
                </a:spcAft>
                <a:defRPr/>
              </a:pPr>
              <a:t>14</a:t>
            </a:fld>
            <a:endParaRPr lang="es-ES"/>
          </a:p>
        </p:txBody>
      </p:sp>
    </p:spTree>
    <p:extLst>
      <p:ext uri="{BB962C8B-B14F-4D97-AF65-F5344CB8AC3E}">
        <p14:creationId xmlns:p14="http://schemas.microsoft.com/office/powerpoint/2010/main" val="1785285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40962"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0963"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40964"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40965"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40966"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69C9905-A27C-4B78-BA0D-4E9307B45027}" type="slidenum">
              <a:rPr lang="es-ES"/>
              <a:pPr fontAlgn="base">
                <a:spcBef>
                  <a:spcPct val="0"/>
                </a:spcBef>
                <a:spcAft>
                  <a:spcPct val="0"/>
                </a:spcAft>
                <a:defRPr/>
              </a:pPr>
              <a:t>15</a:t>
            </a:fld>
            <a:endParaRPr lang="es-ES"/>
          </a:p>
        </p:txBody>
      </p:sp>
    </p:spTree>
    <p:extLst>
      <p:ext uri="{BB962C8B-B14F-4D97-AF65-F5344CB8AC3E}">
        <p14:creationId xmlns:p14="http://schemas.microsoft.com/office/powerpoint/2010/main" val="909426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43010"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3011"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43012"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43013"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43014"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6B98CF2-7CBE-4732-8155-2191FF254A3D}" type="slidenum">
              <a:rPr lang="es-ES"/>
              <a:pPr fontAlgn="base">
                <a:spcBef>
                  <a:spcPct val="0"/>
                </a:spcBef>
                <a:spcAft>
                  <a:spcPct val="0"/>
                </a:spcAft>
                <a:defRPr/>
              </a:pPr>
              <a:t>16</a:t>
            </a:fld>
            <a:endParaRPr lang="es-ES"/>
          </a:p>
        </p:txBody>
      </p:sp>
    </p:spTree>
    <p:extLst>
      <p:ext uri="{BB962C8B-B14F-4D97-AF65-F5344CB8AC3E}">
        <p14:creationId xmlns:p14="http://schemas.microsoft.com/office/powerpoint/2010/main" val="269610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49B80CDB-AA8E-4156-B842-627112A6019E}" type="slidenum">
              <a:rPr lang="es-AR" smtClean="0"/>
              <a:pPr/>
              <a:t>26</a:t>
            </a:fld>
            <a:endParaRPr lang="es-AR"/>
          </a:p>
        </p:txBody>
      </p:sp>
    </p:spTree>
    <p:extLst>
      <p:ext uri="{BB962C8B-B14F-4D97-AF65-F5344CB8AC3E}">
        <p14:creationId xmlns:p14="http://schemas.microsoft.com/office/powerpoint/2010/main" val="3107259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a:p>
        </p:txBody>
      </p:sp>
      <p:sp>
        <p:nvSpPr>
          <p:cNvPr id="4" name="Marcador de encabezado 3"/>
          <p:cNvSpPr>
            <a:spLocks noGrp="1"/>
          </p:cNvSpPr>
          <p:nvPr>
            <p:ph type="hdr" sz="quarter" idx="10"/>
          </p:nvPr>
        </p:nvSpPr>
        <p:spPr/>
        <p:txBody>
          <a:bodyPr/>
          <a:lstStyle/>
          <a:p>
            <a:pPr>
              <a:defRPr/>
            </a:pPr>
            <a:r>
              <a:rPr lang="es-ES" smtClean="0"/>
              <a:t>Ingeniería de Software I </a:t>
            </a:r>
            <a:endParaRPr lang="es-ES"/>
          </a:p>
        </p:txBody>
      </p:sp>
      <p:sp>
        <p:nvSpPr>
          <p:cNvPr id="5" name="Marcador de fecha 4"/>
          <p:cNvSpPr>
            <a:spLocks noGrp="1"/>
          </p:cNvSpPr>
          <p:nvPr>
            <p:ph type="dt" idx="11"/>
          </p:nvPr>
        </p:nvSpPr>
        <p:spPr/>
        <p:txBody>
          <a:bodyPr/>
          <a:lstStyle/>
          <a:p>
            <a:pPr>
              <a:defRPr/>
            </a:pPr>
            <a:r>
              <a:rPr lang="es-ES" smtClean="0"/>
              <a:t>2011</a:t>
            </a:r>
            <a:endParaRPr lang="es-ES"/>
          </a:p>
        </p:txBody>
      </p:sp>
      <p:sp>
        <p:nvSpPr>
          <p:cNvPr id="6" name="Marcador de pie de página 5"/>
          <p:cNvSpPr>
            <a:spLocks noGrp="1"/>
          </p:cNvSpPr>
          <p:nvPr>
            <p:ph type="ftr" sz="quarter" idx="12"/>
          </p:nvPr>
        </p:nvSpPr>
        <p:spPr/>
        <p:txBody>
          <a:bodyPr/>
          <a:lstStyle/>
          <a:p>
            <a:pPr>
              <a:defRPr/>
            </a:pPr>
            <a:r>
              <a:rPr lang="es-ES" smtClean="0"/>
              <a:t>Facultad de Informatica UNLP</a:t>
            </a:r>
            <a:endParaRPr lang="es-ES"/>
          </a:p>
        </p:txBody>
      </p:sp>
      <p:sp>
        <p:nvSpPr>
          <p:cNvPr id="7" name="Marcador de número de diapositiva 6"/>
          <p:cNvSpPr>
            <a:spLocks noGrp="1"/>
          </p:cNvSpPr>
          <p:nvPr>
            <p:ph type="sldNum" sz="quarter" idx="13"/>
          </p:nvPr>
        </p:nvSpPr>
        <p:spPr/>
        <p:txBody>
          <a:bodyPr/>
          <a:lstStyle/>
          <a:p>
            <a:pPr>
              <a:defRPr/>
            </a:pPr>
            <a:fld id="{4DCCE4DB-AD5C-4DA1-A836-516F5EC67C0C}" type="slidenum">
              <a:rPr lang="es-ES" smtClean="0"/>
              <a:pPr>
                <a:defRPr/>
              </a:pPr>
              <a:t>27</a:t>
            </a:fld>
            <a:endParaRPr lang="es-ES"/>
          </a:p>
        </p:txBody>
      </p:sp>
    </p:spTree>
    <p:extLst>
      <p:ext uri="{BB962C8B-B14F-4D97-AF65-F5344CB8AC3E}">
        <p14:creationId xmlns:p14="http://schemas.microsoft.com/office/powerpoint/2010/main" val="392686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07950" y="739775"/>
            <a:ext cx="6583363" cy="3703638"/>
          </a:xfrm>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B36ED19C-7212-4830-AD7F-C49DF530AFD9}" type="slidenum">
              <a:rPr lang="es-ES" smtClean="0"/>
              <a:pPr/>
              <a:t>2</a:t>
            </a:fld>
            <a:endParaRPr lang="es-ES" dirty="0"/>
          </a:p>
        </p:txBody>
      </p:sp>
      <p:sp>
        <p:nvSpPr>
          <p:cNvPr id="5" name="4 Marcador de fecha"/>
          <p:cNvSpPr>
            <a:spLocks noGrp="1"/>
          </p:cNvSpPr>
          <p:nvPr>
            <p:ph type="dt" idx="11"/>
          </p:nvPr>
        </p:nvSpPr>
        <p:spPr/>
        <p:txBody>
          <a:bodyPr/>
          <a:lstStyle/>
          <a:p>
            <a:r>
              <a:rPr lang="es-AR" smtClean="0"/>
              <a:t>2012</a:t>
            </a:r>
            <a:endParaRPr lang="es-ES" dirty="0"/>
          </a:p>
        </p:txBody>
      </p:sp>
      <p:sp>
        <p:nvSpPr>
          <p:cNvPr id="6" name="5 Marcador de pie de página"/>
          <p:cNvSpPr>
            <a:spLocks noGrp="1"/>
          </p:cNvSpPr>
          <p:nvPr>
            <p:ph type="ftr" sz="quarter" idx="12"/>
          </p:nvPr>
        </p:nvSpPr>
        <p:spPr/>
        <p:txBody>
          <a:bodyPr/>
          <a:lstStyle/>
          <a:p>
            <a:r>
              <a:rPr lang="es-ES" dirty="0" smtClean="0"/>
              <a:t>Facultad de Informática UNLP</a:t>
            </a:r>
            <a:endParaRPr lang="es-ES" dirty="0"/>
          </a:p>
        </p:txBody>
      </p:sp>
      <p:sp>
        <p:nvSpPr>
          <p:cNvPr id="7" name="6 Marcador de encabezado"/>
          <p:cNvSpPr>
            <a:spLocks noGrp="1"/>
          </p:cNvSpPr>
          <p:nvPr>
            <p:ph type="hdr" sz="quarter" idx="13"/>
          </p:nvPr>
        </p:nvSpPr>
        <p:spPr/>
        <p:txBody>
          <a:bodyPr/>
          <a:lstStyle/>
          <a:p>
            <a:r>
              <a:rPr lang="es-ES" dirty="0" smtClean="0"/>
              <a:t>Ingeniería de Software I </a:t>
            </a:r>
            <a:endParaRPr lang="es-ES" dirty="0"/>
          </a:p>
        </p:txBody>
      </p:sp>
    </p:spTree>
    <p:extLst>
      <p:ext uri="{BB962C8B-B14F-4D97-AF65-F5344CB8AC3E}">
        <p14:creationId xmlns:p14="http://schemas.microsoft.com/office/powerpoint/2010/main" val="3141630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2530"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531"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22532"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22533"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22534"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451C4D1-E9BF-4C08-B3BC-6B2E4B12DA57}" type="slidenum">
              <a:rPr lang="es-ES"/>
              <a:pPr fontAlgn="base">
                <a:spcBef>
                  <a:spcPct val="0"/>
                </a:spcBef>
                <a:spcAft>
                  <a:spcPct val="0"/>
                </a:spcAft>
                <a:defRPr/>
              </a:pPr>
              <a:t>6</a:t>
            </a:fld>
            <a:endParaRPr lang="es-ES"/>
          </a:p>
        </p:txBody>
      </p:sp>
    </p:spTree>
    <p:extLst>
      <p:ext uri="{BB962C8B-B14F-4D97-AF65-F5344CB8AC3E}">
        <p14:creationId xmlns:p14="http://schemas.microsoft.com/office/powerpoint/2010/main" val="417781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4578"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579"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24580"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24581"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24582"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5D61CE9-8042-42CF-8622-386A7380A098}" type="slidenum">
              <a:rPr lang="es-ES"/>
              <a:pPr fontAlgn="base">
                <a:spcBef>
                  <a:spcPct val="0"/>
                </a:spcBef>
                <a:spcAft>
                  <a:spcPct val="0"/>
                </a:spcAft>
                <a:defRPr/>
              </a:pPr>
              <a:t>7</a:t>
            </a:fld>
            <a:endParaRPr lang="es-ES"/>
          </a:p>
        </p:txBody>
      </p:sp>
    </p:spTree>
    <p:extLst>
      <p:ext uri="{BB962C8B-B14F-4D97-AF65-F5344CB8AC3E}">
        <p14:creationId xmlns:p14="http://schemas.microsoft.com/office/powerpoint/2010/main" val="207246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6626"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627"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26628"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26629"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26630"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9047A0-931C-4AF8-84AA-931CC34DE3DA}" type="slidenum">
              <a:rPr lang="es-ES"/>
              <a:pPr fontAlgn="base">
                <a:spcBef>
                  <a:spcPct val="0"/>
                </a:spcBef>
                <a:spcAft>
                  <a:spcPct val="0"/>
                </a:spcAft>
                <a:defRPr/>
              </a:pPr>
              <a:t>8</a:t>
            </a:fld>
            <a:endParaRPr lang="es-ES"/>
          </a:p>
        </p:txBody>
      </p:sp>
    </p:spTree>
    <p:extLst>
      <p:ext uri="{BB962C8B-B14F-4D97-AF65-F5344CB8AC3E}">
        <p14:creationId xmlns:p14="http://schemas.microsoft.com/office/powerpoint/2010/main" val="408267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8674"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675"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28676"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28677"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28678"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70B23B-A284-4F46-80D7-30363FE8D647}" type="slidenum">
              <a:rPr lang="es-ES"/>
              <a:pPr fontAlgn="base">
                <a:spcBef>
                  <a:spcPct val="0"/>
                </a:spcBef>
                <a:spcAft>
                  <a:spcPct val="0"/>
                </a:spcAft>
                <a:defRPr/>
              </a:pPr>
              <a:t>9</a:t>
            </a:fld>
            <a:endParaRPr lang="es-ES"/>
          </a:p>
        </p:txBody>
      </p:sp>
    </p:spTree>
    <p:extLst>
      <p:ext uri="{BB962C8B-B14F-4D97-AF65-F5344CB8AC3E}">
        <p14:creationId xmlns:p14="http://schemas.microsoft.com/office/powerpoint/2010/main" val="2118058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0722"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0723"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30724"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30725"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30726"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C5DE5E-67D1-45E3-AACD-83C68A51CE92}" type="slidenum">
              <a:rPr lang="es-ES"/>
              <a:pPr fontAlgn="base">
                <a:spcBef>
                  <a:spcPct val="0"/>
                </a:spcBef>
                <a:spcAft>
                  <a:spcPct val="0"/>
                </a:spcAft>
                <a:defRPr/>
              </a:pPr>
              <a:t>10</a:t>
            </a:fld>
            <a:endParaRPr lang="es-ES"/>
          </a:p>
        </p:txBody>
      </p:sp>
    </p:spTree>
    <p:extLst>
      <p:ext uri="{BB962C8B-B14F-4D97-AF65-F5344CB8AC3E}">
        <p14:creationId xmlns:p14="http://schemas.microsoft.com/office/powerpoint/2010/main" val="2431567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2770"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2771"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32772"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32773"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32774"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42BD938-4929-4C02-B598-07D4FC1C2219}" type="slidenum">
              <a:rPr lang="es-ES"/>
              <a:pPr fontAlgn="base">
                <a:spcBef>
                  <a:spcPct val="0"/>
                </a:spcBef>
                <a:spcAft>
                  <a:spcPct val="0"/>
                </a:spcAft>
                <a:defRPr/>
              </a:pPr>
              <a:t>11</a:t>
            </a:fld>
            <a:endParaRPr lang="es-ES"/>
          </a:p>
        </p:txBody>
      </p:sp>
    </p:spTree>
    <p:extLst>
      <p:ext uri="{BB962C8B-B14F-4D97-AF65-F5344CB8AC3E}">
        <p14:creationId xmlns:p14="http://schemas.microsoft.com/office/powerpoint/2010/main" val="3159184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1 Marcador de imagen de diapositiva"/>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8"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4819" name="3 Marcador de encabezado"/>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Ingeniería de Software I </a:t>
            </a:r>
          </a:p>
        </p:txBody>
      </p:sp>
      <p:sp>
        <p:nvSpPr>
          <p:cNvPr id="34820" name="4 Marcador de fecha"/>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s-ES"/>
              <a:t>2011</a:t>
            </a:r>
          </a:p>
        </p:txBody>
      </p:sp>
      <p:sp>
        <p:nvSpPr>
          <p:cNvPr id="34821" name="5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s-ES"/>
              <a:t>Facultad de Informatica UNLP</a:t>
            </a:r>
          </a:p>
        </p:txBody>
      </p:sp>
      <p:sp>
        <p:nvSpPr>
          <p:cNvPr id="34822" name="6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8185F47-8AD5-4B12-B9BF-8FD2E92BD645}" type="slidenum">
              <a:rPr lang="es-ES"/>
              <a:pPr fontAlgn="base">
                <a:spcBef>
                  <a:spcPct val="0"/>
                </a:spcBef>
                <a:spcAft>
                  <a:spcPct val="0"/>
                </a:spcAft>
                <a:defRPr/>
              </a:pPr>
              <a:t>12</a:t>
            </a:fld>
            <a:endParaRPr lang="es-ES"/>
          </a:p>
        </p:txBody>
      </p:sp>
    </p:spTree>
    <p:extLst>
      <p:ext uri="{BB962C8B-B14F-4D97-AF65-F5344CB8AC3E}">
        <p14:creationId xmlns:p14="http://schemas.microsoft.com/office/powerpoint/2010/main" val="134380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F44C76F-D643-4E96-BBCB-FAFB61AE8C8F}" type="datetimeFigureOut">
              <a:rPr lang="es-ES" smtClean="0"/>
              <a:t>27/09/2015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7F2E88A-F26B-4F4F-8F5C-6FA895A1D9E9}" type="slidenum">
              <a:rPr lang="es-ES" smtClean="0"/>
              <a:t>‹Nº›</a:t>
            </a:fld>
            <a:endParaRPr lang="es-E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0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F44C76F-D643-4E96-BBCB-FAFB61AE8C8F}" type="datetimeFigureOut">
              <a:rPr lang="es-ES" smtClean="0"/>
              <a:t>27/09/2015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7F2E88A-F26B-4F4F-8F5C-6FA895A1D9E9}" type="slidenum">
              <a:rPr lang="es-ES" smtClean="0"/>
              <a:t>‹Nº›</a:t>
            </a:fld>
            <a:endParaRPr lang="es-ES"/>
          </a:p>
        </p:txBody>
      </p:sp>
    </p:spTree>
    <p:extLst>
      <p:ext uri="{BB962C8B-B14F-4D97-AF65-F5344CB8AC3E}">
        <p14:creationId xmlns:p14="http://schemas.microsoft.com/office/powerpoint/2010/main" val="279935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2"/>
            <a:ext cx="2628900" cy="57598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1"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F44C76F-D643-4E96-BBCB-FAFB61AE8C8F}" type="datetimeFigureOut">
              <a:rPr lang="es-ES" smtClean="0"/>
              <a:t>27/09/2015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7F2E88A-F26B-4F4F-8F5C-6FA895A1D9E9}" type="slidenum">
              <a:rPr lang="es-ES" smtClean="0"/>
              <a:t>‹Nº›</a:t>
            </a:fld>
            <a:endParaRPr lang="es-ES"/>
          </a:p>
        </p:txBody>
      </p:sp>
    </p:spTree>
    <p:extLst>
      <p:ext uri="{BB962C8B-B14F-4D97-AF65-F5344CB8AC3E}">
        <p14:creationId xmlns:p14="http://schemas.microsoft.com/office/powerpoint/2010/main" val="3118822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endParaRPr lang="es-ES"/>
          </a:p>
        </p:txBody>
      </p:sp>
      <p:sp>
        <p:nvSpPr>
          <p:cNvPr id="5" name="4 Marcador de número de diapositiva"/>
          <p:cNvSpPr>
            <a:spLocks noGrp="1"/>
          </p:cNvSpPr>
          <p:nvPr>
            <p:ph type="sldNum" sz="quarter" idx="12"/>
          </p:nvPr>
        </p:nvSpPr>
        <p:spPr/>
        <p:txBody>
          <a:bodyPr/>
          <a:lstStyle/>
          <a:p>
            <a:fld id="{87F2E88A-F26B-4F4F-8F5C-6FA895A1D9E9}" type="slidenum">
              <a:rPr lang="es-ES" smtClean="0"/>
              <a:t>‹Nº›</a:t>
            </a:fld>
            <a:endParaRPr lang="es-ES"/>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smtClean="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2256683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F44C76F-D643-4E96-BBCB-FAFB61AE8C8F}" type="datetimeFigureOut">
              <a:rPr lang="es-ES" smtClean="0"/>
              <a:t>27/09/2015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7F2E88A-F26B-4F4F-8F5C-6FA895A1D9E9}" type="slidenum">
              <a:rPr lang="es-ES" smtClean="0"/>
              <a:t>‹Nº›</a:t>
            </a:fld>
            <a:endParaRPr lang="es-ES"/>
          </a:p>
        </p:txBody>
      </p:sp>
    </p:spTree>
    <p:extLst>
      <p:ext uri="{BB962C8B-B14F-4D97-AF65-F5344CB8AC3E}">
        <p14:creationId xmlns:p14="http://schemas.microsoft.com/office/powerpoint/2010/main" val="1928189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F44C76F-D643-4E96-BBCB-FAFB61AE8C8F}" type="datetimeFigureOut">
              <a:rPr lang="es-ES" smtClean="0"/>
              <a:t>27/09/2015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7F2E88A-F26B-4F4F-8F5C-6FA895A1D9E9}" type="slidenum">
              <a:rPr lang="es-ES" smtClean="0"/>
              <a:t>‹Nº›</a:t>
            </a:fld>
            <a:endParaRPr lang="es-E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80"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F44C76F-D643-4E96-BBCB-FAFB61AE8C8F}" type="datetimeFigureOut">
              <a:rPr lang="es-ES" smtClean="0"/>
              <a:t>27/09/2015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7F2E88A-F26B-4F4F-8F5C-6FA895A1D9E9}" type="slidenum">
              <a:rPr lang="es-ES" smtClean="0"/>
              <a:t>‹Nº›</a:t>
            </a:fld>
            <a:endParaRPr lang="es-ES"/>
          </a:p>
        </p:txBody>
      </p:sp>
    </p:spTree>
    <p:extLst>
      <p:ext uri="{BB962C8B-B14F-4D97-AF65-F5344CB8AC3E}">
        <p14:creationId xmlns:p14="http://schemas.microsoft.com/office/powerpoint/2010/main" val="1786495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F44C76F-D643-4E96-BBCB-FAFB61AE8C8F}" type="datetimeFigureOut">
              <a:rPr lang="es-ES" smtClean="0"/>
              <a:t>27/09/2015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7F2E88A-F26B-4F4F-8F5C-6FA895A1D9E9}" type="slidenum">
              <a:rPr lang="es-ES" smtClean="0"/>
              <a:t>‹Nº›</a:t>
            </a:fld>
            <a:endParaRPr lang="es-ES"/>
          </a:p>
        </p:txBody>
      </p:sp>
    </p:spTree>
    <p:extLst>
      <p:ext uri="{BB962C8B-B14F-4D97-AF65-F5344CB8AC3E}">
        <p14:creationId xmlns:p14="http://schemas.microsoft.com/office/powerpoint/2010/main" val="17429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F44C76F-D643-4E96-BBCB-FAFB61AE8C8F}" type="datetimeFigureOut">
              <a:rPr lang="es-ES" smtClean="0"/>
              <a:t>27/09/2015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7F2E88A-F26B-4F4F-8F5C-6FA895A1D9E9}" type="slidenum">
              <a:rPr lang="es-ES" smtClean="0"/>
              <a:t>‹Nº›</a:t>
            </a:fld>
            <a:endParaRPr lang="es-ES"/>
          </a:p>
        </p:txBody>
      </p:sp>
    </p:spTree>
    <p:extLst>
      <p:ext uri="{BB962C8B-B14F-4D97-AF65-F5344CB8AC3E}">
        <p14:creationId xmlns:p14="http://schemas.microsoft.com/office/powerpoint/2010/main" val="299035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F44C76F-D643-4E96-BBCB-FAFB61AE8C8F}" type="datetimeFigureOut">
              <a:rPr lang="es-ES" smtClean="0"/>
              <a:t>27/09/2015</a:t>
            </a:fld>
            <a:endParaRPr lang="es-E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ES"/>
          </a:p>
        </p:txBody>
      </p:sp>
      <p:sp>
        <p:nvSpPr>
          <p:cNvPr id="9" name="Slide Number Placeholder 8"/>
          <p:cNvSpPr>
            <a:spLocks noGrp="1"/>
          </p:cNvSpPr>
          <p:nvPr>
            <p:ph type="sldNum" sz="quarter" idx="12"/>
          </p:nvPr>
        </p:nvSpPr>
        <p:spPr/>
        <p:txBody>
          <a:bodyPr/>
          <a:lstStyle/>
          <a:p>
            <a:fld id="{87F2E88A-F26B-4F4F-8F5C-6FA895A1D9E9}" type="slidenum">
              <a:rPr lang="es-ES" smtClean="0"/>
              <a:t>‹Nº›</a:t>
            </a:fld>
            <a:endParaRPr lang="es-ES"/>
          </a:p>
        </p:txBody>
      </p:sp>
    </p:spTree>
    <p:extLst>
      <p:ext uri="{BB962C8B-B14F-4D97-AF65-F5344CB8AC3E}">
        <p14:creationId xmlns:p14="http://schemas.microsoft.com/office/powerpoint/2010/main" val="4024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fld id="{9F44C76F-D643-4E96-BBCB-FAFB61AE8C8F}" type="datetimeFigureOut">
              <a:rPr lang="es-ES" smtClean="0"/>
              <a:t>27/09/2015</a:t>
            </a:fld>
            <a:endParaRPr lang="es-E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s-E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7F2E88A-F26B-4F4F-8F5C-6FA895A1D9E9}" type="slidenum">
              <a:rPr lang="es-ES" smtClean="0"/>
              <a:t>‹Nº›</a:t>
            </a:fld>
            <a:endParaRPr lang="es-ES"/>
          </a:p>
        </p:txBody>
      </p:sp>
    </p:spTree>
    <p:extLst>
      <p:ext uri="{BB962C8B-B14F-4D97-AF65-F5344CB8AC3E}">
        <p14:creationId xmlns:p14="http://schemas.microsoft.com/office/powerpoint/2010/main" val="16200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7"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F44C76F-D643-4E96-BBCB-FAFB61AE8C8F}" type="datetimeFigureOut">
              <a:rPr lang="es-ES" smtClean="0"/>
              <a:t>27/09/2015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7F2E88A-F26B-4F4F-8F5C-6FA895A1D9E9}" type="slidenum">
              <a:rPr lang="es-ES" smtClean="0"/>
              <a:t>‹Nº›</a:t>
            </a:fld>
            <a:endParaRPr lang="es-ES"/>
          </a:p>
        </p:txBody>
      </p:sp>
    </p:spTree>
    <p:extLst>
      <p:ext uri="{BB962C8B-B14F-4D97-AF65-F5344CB8AC3E}">
        <p14:creationId xmlns:p14="http://schemas.microsoft.com/office/powerpoint/2010/main" val="165081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9F44C76F-D643-4E96-BBCB-FAFB61AE8C8F}" type="datetimeFigureOut">
              <a:rPr lang="es-ES" smtClean="0"/>
              <a:t>27/09/2015</a:t>
            </a:fld>
            <a:endParaRPr lang="es-ES"/>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ES"/>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87F2E88A-F26B-4F4F-8F5C-6FA895A1D9E9}" type="slidenum">
              <a:rPr lang="es-ES" smtClean="0"/>
              <a:t>‹Nº›</a:t>
            </a:fld>
            <a:endParaRPr lang="es-E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75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www.pmoinformatica.com/2013/04/que-son-las-historias-de-usuario-7.html" TargetMode="External"/><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 smtClean="0"/>
              <a:t>Ingeniería de Software I </a:t>
            </a:r>
            <a:endParaRPr lang="es-ES" dirty="0"/>
          </a:p>
        </p:txBody>
      </p:sp>
      <p:sp>
        <p:nvSpPr>
          <p:cNvPr id="16386" name="2 Subtítulo"/>
          <p:cNvSpPr>
            <a:spLocks noGrp="1"/>
          </p:cNvSpPr>
          <p:nvPr>
            <p:ph type="subTitle" idx="1"/>
          </p:nvPr>
        </p:nvSpPr>
        <p:spPr/>
        <p:txBody>
          <a:bodyPr>
            <a:normAutofit/>
          </a:bodyPr>
          <a:lstStyle/>
          <a:p>
            <a:endParaRPr lang="es-ES" dirty="0" smtClean="0"/>
          </a:p>
        </p:txBody>
      </p:sp>
      <p:sp>
        <p:nvSpPr>
          <p:cNvPr id="16387" name="2 CuadroTexto"/>
          <p:cNvSpPr txBox="1">
            <a:spLocks noChangeArrowheads="1"/>
          </p:cNvSpPr>
          <p:nvPr/>
        </p:nvSpPr>
        <p:spPr bwMode="auto">
          <a:xfrm>
            <a:off x="8759825" y="5876925"/>
            <a:ext cx="185738" cy="369888"/>
          </a:xfrm>
          <a:prstGeom prst="rect">
            <a:avLst/>
          </a:prstGeom>
          <a:noFill/>
          <a:ln w="9525">
            <a:noFill/>
            <a:miter lim="800000"/>
            <a:headEnd/>
            <a:tailEnd/>
          </a:ln>
        </p:spPr>
        <p:txBody>
          <a:bodyPr wrap="none">
            <a:spAutoFit/>
          </a:bodyPr>
          <a:lstStyle/>
          <a:p>
            <a:endParaRPr lang="es-AR"/>
          </a:p>
        </p:txBody>
      </p:sp>
    </p:spTree>
    <p:extLst>
      <p:ext uri="{BB962C8B-B14F-4D97-AF65-F5344CB8AC3E}">
        <p14:creationId xmlns:p14="http://schemas.microsoft.com/office/powerpoint/2010/main" val="3820588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10</a:t>
            </a:fld>
            <a:endParaRPr lang="es-ES"/>
          </a:p>
        </p:txBody>
      </p:sp>
      <p:sp>
        <p:nvSpPr>
          <p:cNvPr id="29699"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29698" name="4 Marcador de texto"/>
          <p:cNvSpPr>
            <a:spLocks noGrp="1"/>
          </p:cNvSpPr>
          <p:nvPr>
            <p:ph type="body" sz="quarter" idx="1"/>
          </p:nvPr>
        </p:nvSpPr>
        <p:spPr>
          <a:xfrm>
            <a:off x="1096963" y="1846263"/>
            <a:ext cx="10058400" cy="4022725"/>
          </a:xfrm>
        </p:spPr>
        <p:txBody>
          <a:bodyPr/>
          <a:lstStyle/>
          <a:p>
            <a:r>
              <a:rPr lang="es-ES_tradnl" smtClean="0"/>
              <a:t>Elementos del Modelo de Casos de Uso</a:t>
            </a:r>
          </a:p>
          <a:p>
            <a:pPr lvl="1"/>
            <a:r>
              <a:rPr lang="es-ES_tradnl" smtClean="0"/>
              <a:t>Elementos del Diagrama de Casos de Uso</a:t>
            </a:r>
          </a:p>
          <a:p>
            <a:pPr lvl="2"/>
            <a:r>
              <a:rPr lang="es-ES_tradnl" smtClean="0"/>
              <a:t>Relaciones</a:t>
            </a:r>
          </a:p>
          <a:p>
            <a:pPr lvl="3"/>
            <a:r>
              <a:rPr lang="es-ES_tradnl" smtClean="0"/>
              <a:t>Asociaciones</a:t>
            </a:r>
          </a:p>
          <a:p>
            <a:pPr lvl="3"/>
            <a:r>
              <a:rPr lang="es-ES_tradnl" smtClean="0"/>
              <a:t>Extensiones (Extends)</a:t>
            </a:r>
          </a:p>
          <a:p>
            <a:pPr lvl="3"/>
            <a:r>
              <a:rPr lang="es-ES_tradnl" smtClean="0"/>
              <a:t>Uso o Inclusión  (Uses)</a:t>
            </a:r>
          </a:p>
          <a:p>
            <a:pPr lvl="3"/>
            <a:r>
              <a:rPr lang="es-ES_tradnl" smtClean="0"/>
              <a:t>Dependencia (Depends)</a:t>
            </a:r>
          </a:p>
          <a:p>
            <a:pPr lvl="3"/>
            <a:r>
              <a:rPr lang="es-ES_tradnl" smtClean="0"/>
              <a:t>Herencia</a:t>
            </a:r>
          </a:p>
          <a:p>
            <a:pPr lvl="3"/>
            <a:endParaRPr lang="es-ES_tradnl" smtClean="0"/>
          </a:p>
          <a:p>
            <a:pPr lvl="2"/>
            <a:endParaRPr lang="es-ES" dirty="0" smtClean="0"/>
          </a:p>
        </p:txBody>
      </p:sp>
    </p:spTree>
    <p:extLst>
      <p:ext uri="{BB962C8B-B14F-4D97-AF65-F5344CB8AC3E}">
        <p14:creationId xmlns:p14="http://schemas.microsoft.com/office/powerpoint/2010/main" val="4140575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11</a:t>
            </a:fld>
            <a:endParaRPr lang="es-ES"/>
          </a:p>
        </p:txBody>
      </p:sp>
      <p:sp>
        <p:nvSpPr>
          <p:cNvPr id="31747"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31746" name="4 Marcador de texto"/>
          <p:cNvSpPr>
            <a:spLocks noGrp="1"/>
          </p:cNvSpPr>
          <p:nvPr>
            <p:ph type="body" sz="quarter" idx="1"/>
          </p:nvPr>
        </p:nvSpPr>
        <p:spPr>
          <a:xfrm>
            <a:off x="1096963" y="1846263"/>
            <a:ext cx="10058400" cy="4022725"/>
          </a:xfrm>
        </p:spPr>
        <p:txBody>
          <a:bodyPr/>
          <a:lstStyle/>
          <a:p>
            <a:r>
              <a:rPr lang="es-ES_tradnl" smtClean="0"/>
              <a:t>Elementos del Modelo de Casos de Uso</a:t>
            </a:r>
          </a:p>
          <a:p>
            <a:pPr lvl="1"/>
            <a:r>
              <a:rPr lang="es-ES_tradnl" smtClean="0"/>
              <a:t>Elementos del Diagrama de Casos de Uso</a:t>
            </a:r>
          </a:p>
          <a:p>
            <a:pPr lvl="2"/>
            <a:r>
              <a:rPr lang="es-ES_tradnl" smtClean="0"/>
              <a:t>Asociaciones </a:t>
            </a:r>
          </a:p>
          <a:p>
            <a:pPr lvl="3"/>
            <a:r>
              <a:rPr lang="es-ES_tradnl" smtClean="0"/>
              <a:t>Relación entre un actor y un CU en el que interactúan entre sí </a:t>
            </a:r>
          </a:p>
          <a:p>
            <a:pPr lvl="2"/>
            <a:endParaRPr lang="es-ES" dirty="0"/>
          </a:p>
        </p:txBody>
      </p:sp>
      <p:sp>
        <p:nvSpPr>
          <p:cNvPr id="31750" name="7 CuadroTexto"/>
          <p:cNvSpPr txBox="1">
            <a:spLocks noChangeArrowheads="1"/>
          </p:cNvSpPr>
          <p:nvPr/>
        </p:nvSpPr>
        <p:spPr bwMode="auto">
          <a:xfrm>
            <a:off x="4151314" y="5445126"/>
            <a:ext cx="3920625" cy="646331"/>
          </a:xfrm>
          <a:prstGeom prst="rect">
            <a:avLst/>
          </a:prstGeom>
          <a:noFill/>
          <a:ln w="9525">
            <a:noFill/>
            <a:miter lim="800000"/>
            <a:headEnd/>
            <a:tailEnd/>
          </a:ln>
        </p:spPr>
        <p:txBody>
          <a:bodyPr wrap="none">
            <a:spAutoFit/>
          </a:bodyPr>
          <a:lstStyle/>
          <a:p>
            <a:r>
              <a:rPr lang="es-ES_tradnl" dirty="0">
                <a:latin typeface="Tw Cen MT"/>
              </a:rPr>
              <a:t>(1) El Actor inicia el caso de uso </a:t>
            </a:r>
          </a:p>
          <a:p>
            <a:r>
              <a:rPr lang="es-ES_tradnl" dirty="0">
                <a:latin typeface="Tw Cen MT"/>
              </a:rPr>
              <a:t>(2) El caso de uso interacciona con actor </a:t>
            </a:r>
          </a:p>
        </p:txBody>
      </p:sp>
      <p:pic>
        <p:nvPicPr>
          <p:cNvPr id="31751" name="Picture 2"/>
          <p:cNvPicPr>
            <a:picLocks noChangeAspect="1" noChangeArrowheads="1"/>
          </p:cNvPicPr>
          <p:nvPr/>
        </p:nvPicPr>
        <p:blipFill>
          <a:blip r:embed="rId3" cstate="print"/>
          <a:srcRect/>
          <a:stretch>
            <a:fillRect/>
          </a:stretch>
        </p:blipFill>
        <p:spPr bwMode="auto">
          <a:xfrm>
            <a:off x="3359151" y="3573463"/>
            <a:ext cx="5275263" cy="1871662"/>
          </a:xfrm>
          <a:prstGeom prst="rect">
            <a:avLst/>
          </a:prstGeom>
          <a:noFill/>
          <a:ln w="9525">
            <a:noFill/>
            <a:miter lim="800000"/>
            <a:headEnd/>
            <a:tailEnd/>
          </a:ln>
        </p:spPr>
      </p:pic>
    </p:spTree>
    <p:extLst>
      <p:ext uri="{BB962C8B-B14F-4D97-AF65-F5344CB8AC3E}">
        <p14:creationId xmlns:p14="http://schemas.microsoft.com/office/powerpoint/2010/main" val="1482537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12</a:t>
            </a:fld>
            <a:endParaRPr lang="es-ES"/>
          </a:p>
        </p:txBody>
      </p:sp>
      <p:sp>
        <p:nvSpPr>
          <p:cNvPr id="33795"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33794" name="4 Marcador de texto"/>
          <p:cNvSpPr>
            <a:spLocks noGrp="1"/>
          </p:cNvSpPr>
          <p:nvPr>
            <p:ph type="body" sz="quarter" idx="1"/>
          </p:nvPr>
        </p:nvSpPr>
        <p:spPr>
          <a:xfrm>
            <a:off x="1096963" y="1846263"/>
            <a:ext cx="10058400" cy="4022725"/>
          </a:xfrm>
        </p:spPr>
        <p:txBody>
          <a:bodyPr/>
          <a:lstStyle/>
          <a:p>
            <a:r>
              <a:rPr lang="es-ES_tradnl" smtClean="0"/>
              <a:t>Elementos del Modelo de Casos de Uso</a:t>
            </a:r>
          </a:p>
          <a:p>
            <a:pPr lvl="1"/>
            <a:r>
              <a:rPr lang="es-ES_tradnl" smtClean="0"/>
              <a:t>Elementos del Diagrama de Casos de Uso</a:t>
            </a:r>
          </a:p>
          <a:p>
            <a:pPr lvl="2"/>
            <a:r>
              <a:rPr lang="es-ES_tradnl" smtClean="0"/>
              <a:t>Extensiones</a:t>
            </a:r>
          </a:p>
          <a:p>
            <a:pPr lvl="3"/>
            <a:r>
              <a:rPr lang="es-ES_tradnl" smtClean="0"/>
              <a:t>Un CU extiende la funcionalidad de otro CU</a:t>
            </a:r>
          </a:p>
          <a:p>
            <a:pPr lvl="3"/>
            <a:r>
              <a:rPr lang="es-ES_tradnl" smtClean="0"/>
              <a:t>Un CU puede tener muchos CU extensiones</a:t>
            </a:r>
          </a:p>
          <a:p>
            <a:pPr lvl="3"/>
            <a:r>
              <a:rPr lang="es-ES_tradnl" smtClean="0"/>
              <a:t>Los CU extensiones sólo son iniciados por un CU</a:t>
            </a:r>
          </a:p>
          <a:p>
            <a:pPr lvl="2"/>
            <a:endParaRPr lang="es-ES" dirty="0"/>
          </a:p>
        </p:txBody>
      </p:sp>
      <p:pic>
        <p:nvPicPr>
          <p:cNvPr id="33798" name="Picture 2"/>
          <p:cNvPicPr>
            <a:picLocks noChangeAspect="1" noChangeArrowheads="1"/>
          </p:cNvPicPr>
          <p:nvPr/>
        </p:nvPicPr>
        <p:blipFill>
          <a:blip r:embed="rId3" cstate="print"/>
          <a:srcRect/>
          <a:stretch>
            <a:fillRect/>
          </a:stretch>
        </p:blipFill>
        <p:spPr bwMode="auto">
          <a:xfrm>
            <a:off x="4440239" y="4437063"/>
            <a:ext cx="3455987" cy="1727200"/>
          </a:xfrm>
          <a:prstGeom prst="rect">
            <a:avLst/>
          </a:prstGeom>
          <a:noFill/>
          <a:ln w="9525">
            <a:noFill/>
            <a:miter lim="800000"/>
            <a:headEnd/>
            <a:tailEnd/>
          </a:ln>
        </p:spPr>
      </p:pic>
    </p:spTree>
    <p:extLst>
      <p:ext uri="{BB962C8B-B14F-4D97-AF65-F5344CB8AC3E}">
        <p14:creationId xmlns:p14="http://schemas.microsoft.com/office/powerpoint/2010/main" val="25196601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13</a:t>
            </a:fld>
            <a:endParaRPr lang="es-ES"/>
          </a:p>
        </p:txBody>
      </p:sp>
      <p:sp>
        <p:nvSpPr>
          <p:cNvPr id="35843"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35842" name="4 Marcador de texto"/>
          <p:cNvSpPr>
            <a:spLocks noGrp="1"/>
          </p:cNvSpPr>
          <p:nvPr>
            <p:ph type="body" sz="quarter" idx="1"/>
          </p:nvPr>
        </p:nvSpPr>
        <p:spPr>
          <a:xfrm>
            <a:off x="1096963" y="1846263"/>
            <a:ext cx="10058400" cy="4022725"/>
          </a:xfrm>
        </p:spPr>
        <p:txBody>
          <a:bodyPr/>
          <a:lstStyle/>
          <a:p>
            <a:r>
              <a:rPr lang="es-ES_tradnl" smtClean="0"/>
              <a:t>Elementos del Modelo de Casos de Uso</a:t>
            </a:r>
          </a:p>
          <a:p>
            <a:pPr lvl="1"/>
            <a:r>
              <a:rPr lang="es-ES_tradnl" smtClean="0"/>
              <a:t>Elementos del Diagrama de Casos de Uso</a:t>
            </a:r>
          </a:p>
          <a:p>
            <a:pPr lvl="2"/>
            <a:r>
              <a:rPr lang="es-ES_tradnl" smtClean="0"/>
              <a:t>Uso o inclusión</a:t>
            </a:r>
          </a:p>
          <a:p>
            <a:pPr lvl="3"/>
            <a:r>
              <a:rPr lang="es-ES_tradnl" smtClean="0"/>
              <a:t>Reduce la redundancia entre dos o más CU al combinar los pasos comunes de los CU</a:t>
            </a:r>
            <a:endParaRPr lang="es-ES_tradnl" dirty="0"/>
          </a:p>
        </p:txBody>
      </p:sp>
      <p:pic>
        <p:nvPicPr>
          <p:cNvPr id="35846" name="Picture 2"/>
          <p:cNvPicPr>
            <a:picLocks noChangeAspect="1" noChangeArrowheads="1"/>
          </p:cNvPicPr>
          <p:nvPr/>
        </p:nvPicPr>
        <p:blipFill rotWithShape="1">
          <a:blip r:embed="rId3" cstate="print"/>
          <a:srcRect t="7212" b="4641"/>
          <a:stretch/>
        </p:blipFill>
        <p:spPr bwMode="auto">
          <a:xfrm>
            <a:off x="6537764" y="3623839"/>
            <a:ext cx="3995985" cy="26406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8288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14</a:t>
            </a:fld>
            <a:endParaRPr lang="es-ES"/>
          </a:p>
        </p:txBody>
      </p:sp>
      <p:sp>
        <p:nvSpPr>
          <p:cNvPr id="37891"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37890" name="4 Marcador de texto"/>
          <p:cNvSpPr>
            <a:spLocks noGrp="1"/>
          </p:cNvSpPr>
          <p:nvPr>
            <p:ph type="body" sz="quarter" idx="1"/>
          </p:nvPr>
        </p:nvSpPr>
        <p:spPr>
          <a:xfrm>
            <a:off x="1096963" y="1846263"/>
            <a:ext cx="10058400" cy="4022725"/>
          </a:xfrm>
        </p:spPr>
        <p:txBody>
          <a:bodyPr/>
          <a:lstStyle/>
          <a:p>
            <a:r>
              <a:rPr lang="es-ES_tradnl" smtClean="0"/>
              <a:t>Elementos del Modelo de Casos de Uso</a:t>
            </a:r>
          </a:p>
          <a:p>
            <a:pPr lvl="1"/>
            <a:r>
              <a:rPr lang="es-ES_tradnl" smtClean="0"/>
              <a:t>Elementos del Diagrama de Casos de Uso</a:t>
            </a:r>
          </a:p>
          <a:p>
            <a:pPr lvl="2"/>
            <a:r>
              <a:rPr lang="es-ES_tradnl" smtClean="0"/>
              <a:t>Dependencia</a:t>
            </a:r>
          </a:p>
          <a:p>
            <a:pPr lvl="3"/>
            <a:r>
              <a:rPr lang="es-ES_tradnl" smtClean="0"/>
              <a:t>Relación entre CU que indica que un CU no puede realizarse hasta que se haya realizado otro CU</a:t>
            </a:r>
          </a:p>
          <a:p>
            <a:pPr lvl="2"/>
            <a:endParaRPr lang="es-ES" dirty="0"/>
          </a:p>
        </p:txBody>
      </p:sp>
      <p:pic>
        <p:nvPicPr>
          <p:cNvPr id="37894" name="Picture 2"/>
          <p:cNvPicPr>
            <a:picLocks noChangeAspect="1" noChangeArrowheads="1"/>
          </p:cNvPicPr>
          <p:nvPr/>
        </p:nvPicPr>
        <p:blipFill>
          <a:blip r:embed="rId3" cstate="print"/>
          <a:srcRect/>
          <a:stretch>
            <a:fillRect/>
          </a:stretch>
        </p:blipFill>
        <p:spPr bwMode="auto">
          <a:xfrm>
            <a:off x="5835399" y="3494543"/>
            <a:ext cx="3961036" cy="28301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0896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15</a:t>
            </a:fld>
            <a:endParaRPr lang="es-ES"/>
          </a:p>
        </p:txBody>
      </p:sp>
      <p:sp>
        <p:nvSpPr>
          <p:cNvPr id="39939"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39938" name="4 Marcador de texto"/>
          <p:cNvSpPr>
            <a:spLocks noGrp="1"/>
          </p:cNvSpPr>
          <p:nvPr>
            <p:ph type="body" sz="quarter" idx="1"/>
          </p:nvPr>
        </p:nvSpPr>
        <p:spPr>
          <a:xfrm>
            <a:off x="1096963" y="1846263"/>
            <a:ext cx="10058400" cy="4022725"/>
          </a:xfrm>
        </p:spPr>
        <p:txBody>
          <a:bodyPr/>
          <a:lstStyle/>
          <a:p>
            <a:r>
              <a:rPr lang="es-ES_tradnl" smtClean="0"/>
              <a:t>Elementos del Modelo de Casos de Uso</a:t>
            </a:r>
          </a:p>
          <a:p>
            <a:pPr lvl="1"/>
            <a:r>
              <a:rPr lang="es-ES_tradnl" smtClean="0"/>
              <a:t>Elementos del Diagrama de Casos de Uso</a:t>
            </a:r>
          </a:p>
          <a:p>
            <a:pPr lvl="2"/>
            <a:r>
              <a:rPr lang="es-ES_tradnl" smtClean="0"/>
              <a:t>Herencia</a:t>
            </a:r>
          </a:p>
          <a:p>
            <a:pPr lvl="3"/>
            <a:r>
              <a:rPr lang="es-ES_tradnl" smtClean="0"/>
              <a:t>Relación entre actores donde un actor hereda las funcionalidades de uno o varios actores </a:t>
            </a:r>
          </a:p>
          <a:p>
            <a:pPr lvl="2"/>
            <a:endParaRPr lang="es-ES" dirty="0"/>
          </a:p>
        </p:txBody>
      </p:sp>
      <p:pic>
        <p:nvPicPr>
          <p:cNvPr id="39942" name="Picture 2"/>
          <p:cNvPicPr>
            <a:picLocks noChangeAspect="1" noChangeArrowheads="1"/>
          </p:cNvPicPr>
          <p:nvPr/>
        </p:nvPicPr>
        <p:blipFill>
          <a:blip r:embed="rId3" cstate="print"/>
          <a:srcRect/>
          <a:stretch>
            <a:fillRect/>
          </a:stretch>
        </p:blipFill>
        <p:spPr bwMode="auto">
          <a:xfrm>
            <a:off x="5303912" y="3412622"/>
            <a:ext cx="4896544" cy="28024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8784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16</a:t>
            </a:fld>
            <a:endParaRPr lang="es-ES"/>
          </a:p>
        </p:txBody>
      </p:sp>
      <p:sp>
        <p:nvSpPr>
          <p:cNvPr id="41987"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41986" name="4 Marcador de texto"/>
          <p:cNvSpPr>
            <a:spLocks noGrp="1"/>
          </p:cNvSpPr>
          <p:nvPr>
            <p:ph type="body" sz="quarter" idx="1"/>
          </p:nvPr>
        </p:nvSpPr>
        <p:spPr>
          <a:xfrm>
            <a:off x="1096963" y="1846263"/>
            <a:ext cx="10058400" cy="4022725"/>
          </a:xfrm>
        </p:spPr>
        <p:txBody>
          <a:bodyPr/>
          <a:lstStyle/>
          <a:p>
            <a:r>
              <a:rPr lang="es-ES_tradnl" dirty="0" smtClean="0"/>
              <a:t>Elementos del Modelo de Casos de Uso</a:t>
            </a:r>
          </a:p>
          <a:p>
            <a:pPr lvl="1"/>
            <a:r>
              <a:rPr lang="es-ES_tradnl" dirty="0" smtClean="0"/>
              <a:t>Escenarios (narración del CU)</a:t>
            </a:r>
          </a:p>
          <a:p>
            <a:pPr lvl="2"/>
            <a:r>
              <a:rPr lang="es-ES_tradnl" dirty="0" smtClean="0"/>
              <a:t>Conceptos Generales</a:t>
            </a:r>
          </a:p>
          <a:p>
            <a:pPr lvl="2"/>
            <a:r>
              <a:rPr lang="es-ES_tradnl" dirty="0" smtClean="0"/>
              <a:t>Descripción de la interacción del escenario</a:t>
            </a:r>
          </a:p>
          <a:p>
            <a:pPr lvl="2"/>
            <a:r>
              <a:rPr lang="es-ES_tradnl" dirty="0" smtClean="0"/>
              <a:t>Descripción de eventos alternativos</a:t>
            </a:r>
          </a:p>
          <a:p>
            <a:pPr lvl="3"/>
            <a:endParaRPr lang="es-ES_tradnl" dirty="0" smtClean="0"/>
          </a:p>
          <a:p>
            <a:pPr lvl="2"/>
            <a:endParaRPr lang="es-ES" dirty="0" smtClean="0"/>
          </a:p>
        </p:txBody>
      </p:sp>
    </p:spTree>
    <p:extLst>
      <p:ext uri="{BB962C8B-B14F-4D97-AF65-F5344CB8AC3E}">
        <p14:creationId xmlns:p14="http://schemas.microsoft.com/office/powerpoint/2010/main" val="3628634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17</a:t>
            </a:fld>
            <a:endParaRPr lang="es-ES"/>
          </a:p>
        </p:txBody>
      </p:sp>
      <p:sp>
        <p:nvSpPr>
          <p:cNvPr id="8" name="Marcador de texto 7"/>
          <p:cNvSpPr>
            <a:spLocks noGrp="1"/>
          </p:cNvSpPr>
          <p:nvPr>
            <p:ph type="body" sz="quarter" idx="14"/>
          </p:nvPr>
        </p:nvSpPr>
        <p:spPr/>
        <p:txBody>
          <a:bodyPr/>
          <a:lstStyle/>
          <a:p>
            <a:endParaRPr lang="es-ES"/>
          </a:p>
        </p:txBody>
      </p:sp>
      <p:sp>
        <p:nvSpPr>
          <p:cNvPr id="7" name="Marcador de contenido 6"/>
          <p:cNvSpPr>
            <a:spLocks noGrp="1"/>
          </p:cNvSpPr>
          <p:nvPr>
            <p:ph idx="1"/>
          </p:nvPr>
        </p:nvSpPr>
        <p:spPr/>
        <p:txBody>
          <a:bodyPr/>
          <a:lstStyle/>
          <a:p>
            <a:endParaRPr lang="es-ES"/>
          </a:p>
        </p:txBody>
      </p:sp>
      <p:pic>
        <p:nvPicPr>
          <p:cNvPr id="44038" name="Picture 3"/>
          <p:cNvPicPr>
            <a:picLocks noChangeAspect="1" noChangeArrowheads="1"/>
          </p:cNvPicPr>
          <p:nvPr/>
        </p:nvPicPr>
        <p:blipFill>
          <a:blip r:embed="rId2" cstate="print"/>
          <a:srcRect/>
          <a:stretch>
            <a:fillRect/>
          </a:stretch>
        </p:blipFill>
        <p:spPr bwMode="auto">
          <a:xfrm>
            <a:off x="1631950" y="1643064"/>
            <a:ext cx="8936038" cy="5026025"/>
          </a:xfrm>
          <a:prstGeom prst="rect">
            <a:avLst/>
          </a:prstGeom>
          <a:noFill/>
          <a:ln w="9525">
            <a:noFill/>
            <a:miter lim="800000"/>
            <a:headEnd/>
            <a:tailEnd/>
          </a:ln>
        </p:spPr>
      </p:pic>
      <p:sp>
        <p:nvSpPr>
          <p:cNvPr id="9" name="8 Llamada con línea 1"/>
          <p:cNvSpPr/>
          <p:nvPr/>
        </p:nvSpPr>
        <p:spPr>
          <a:xfrm>
            <a:off x="3287713" y="692151"/>
            <a:ext cx="2087562" cy="612775"/>
          </a:xfrm>
          <a:prstGeom prst="borderCallout1">
            <a:avLst>
              <a:gd name="adj1" fmla="val 18750"/>
              <a:gd name="adj2" fmla="val -8333"/>
              <a:gd name="adj3" fmla="val 218126"/>
              <a:gd name="adj4" fmla="val -53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Los nombres del o los responsables del CU</a:t>
            </a:r>
            <a:endParaRPr lang="es-ES" sz="1600" dirty="0"/>
          </a:p>
        </p:txBody>
      </p:sp>
      <p:sp>
        <p:nvSpPr>
          <p:cNvPr id="10" name="9 Llamada con línea 1"/>
          <p:cNvSpPr/>
          <p:nvPr/>
        </p:nvSpPr>
        <p:spPr>
          <a:xfrm>
            <a:off x="7608888" y="765176"/>
            <a:ext cx="2590800" cy="684213"/>
          </a:xfrm>
          <a:prstGeom prst="borderCallout1">
            <a:avLst>
              <a:gd name="adj1" fmla="val 18750"/>
              <a:gd name="adj2" fmla="val -8333"/>
              <a:gd name="adj3" fmla="val 206158"/>
              <a:gd name="adj4" fmla="val 1858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Fecha de la última modificación y la versión actual de CU</a:t>
            </a:r>
            <a:endParaRPr lang="es-ES" sz="1600" dirty="0"/>
          </a:p>
        </p:txBody>
      </p:sp>
      <p:sp>
        <p:nvSpPr>
          <p:cNvPr id="11" name="10 Llamada con línea 1"/>
          <p:cNvSpPr/>
          <p:nvPr/>
        </p:nvSpPr>
        <p:spPr>
          <a:xfrm>
            <a:off x="4367214" y="1268413"/>
            <a:ext cx="2592387" cy="684212"/>
          </a:xfrm>
          <a:prstGeom prst="borderCallout1">
            <a:avLst>
              <a:gd name="adj1" fmla="val 18750"/>
              <a:gd name="adj2" fmla="val -8333"/>
              <a:gd name="adj3" fmla="val 206158"/>
              <a:gd name="adj4" fmla="val 1858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Nombre del  CU, debe comenzar con un verbo y representar la meta del CU</a:t>
            </a:r>
            <a:endParaRPr lang="es-ES" sz="1600" dirty="0"/>
          </a:p>
        </p:txBody>
      </p:sp>
      <p:sp>
        <p:nvSpPr>
          <p:cNvPr id="12" name="11 Llamada con línea 1"/>
          <p:cNvSpPr/>
          <p:nvPr/>
        </p:nvSpPr>
        <p:spPr>
          <a:xfrm>
            <a:off x="7464426" y="2636839"/>
            <a:ext cx="3203575" cy="1584325"/>
          </a:xfrm>
          <a:prstGeom prst="borderCallout1">
            <a:avLst>
              <a:gd name="adj1" fmla="val 18750"/>
              <a:gd name="adj2" fmla="val -8333"/>
              <a:gd name="adj3" fmla="val 33128"/>
              <a:gd name="adj4" fmla="val -4808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Identificación de CU</a:t>
            </a:r>
          </a:p>
          <a:p>
            <a:pPr fontAlgn="auto">
              <a:spcBef>
                <a:spcPts val="0"/>
              </a:spcBef>
              <a:spcAft>
                <a:spcPts val="0"/>
              </a:spcAft>
              <a:defRPr/>
            </a:pPr>
            <a:r>
              <a:rPr lang="es-ES_tradnl" sz="1600" dirty="0"/>
              <a:t>Prioridad, importancia del CU en términos de baja media alta</a:t>
            </a:r>
          </a:p>
          <a:p>
            <a:pPr fontAlgn="auto">
              <a:spcBef>
                <a:spcPts val="0"/>
              </a:spcBef>
              <a:spcAft>
                <a:spcPts val="0"/>
              </a:spcAft>
              <a:defRPr/>
            </a:pPr>
            <a:r>
              <a:rPr lang="es-ES_tradnl" sz="1600" dirty="0"/>
              <a:t>L</a:t>
            </a:r>
            <a:r>
              <a:rPr lang="es-ES" sz="1600" dirty="0"/>
              <a:t>a fuente define la entidad que da origen al  CU Por Ejemplo un requerimiento</a:t>
            </a:r>
          </a:p>
        </p:txBody>
      </p:sp>
      <p:sp>
        <p:nvSpPr>
          <p:cNvPr id="13" name="12 Llamada con línea 1"/>
          <p:cNvSpPr/>
          <p:nvPr/>
        </p:nvSpPr>
        <p:spPr>
          <a:xfrm>
            <a:off x="1774825" y="2636838"/>
            <a:ext cx="2592388" cy="684212"/>
          </a:xfrm>
          <a:prstGeom prst="borderCallout1">
            <a:avLst>
              <a:gd name="adj1" fmla="val 41352"/>
              <a:gd name="adj2" fmla="val 102373"/>
              <a:gd name="adj3" fmla="val 160955"/>
              <a:gd name="adj4" fmla="val 1244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Actor principal que se beneficia del CU</a:t>
            </a:r>
            <a:endParaRPr lang="es-ES" sz="1600" dirty="0"/>
          </a:p>
        </p:txBody>
      </p:sp>
      <p:sp>
        <p:nvSpPr>
          <p:cNvPr id="14" name="13 Llamada con línea 1"/>
          <p:cNvSpPr/>
          <p:nvPr/>
        </p:nvSpPr>
        <p:spPr>
          <a:xfrm>
            <a:off x="7680325" y="4437063"/>
            <a:ext cx="2592388" cy="684212"/>
          </a:xfrm>
          <a:prstGeom prst="borderCallout1">
            <a:avLst>
              <a:gd name="adj1" fmla="val 18750"/>
              <a:gd name="adj2" fmla="val -8333"/>
              <a:gd name="adj3" fmla="val -21915"/>
              <a:gd name="adj4" fmla="val -3405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Otros actores que intervienen en el CU</a:t>
            </a:r>
            <a:endParaRPr lang="es-ES" sz="1600" dirty="0"/>
          </a:p>
        </p:txBody>
      </p:sp>
      <p:sp>
        <p:nvSpPr>
          <p:cNvPr id="15" name="14 Llamada con línea 1"/>
          <p:cNvSpPr/>
          <p:nvPr/>
        </p:nvSpPr>
        <p:spPr>
          <a:xfrm>
            <a:off x="7824094" y="5229225"/>
            <a:ext cx="2592387" cy="1296119"/>
          </a:xfrm>
          <a:prstGeom prst="borderCallout1">
            <a:avLst>
              <a:gd name="adj1" fmla="val 18750"/>
              <a:gd name="adj2" fmla="val -8333"/>
              <a:gd name="adj3" fmla="val -27294"/>
              <a:gd name="adj4" fmla="val -14801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Cualquier persona que tenga un aporte en el desarrollo y la operación del sistema (diferente del actor)</a:t>
            </a:r>
            <a:endParaRPr lang="es-ES" sz="1600" dirty="0"/>
          </a:p>
        </p:txBody>
      </p:sp>
      <p:sp>
        <p:nvSpPr>
          <p:cNvPr id="16" name="15 Llamada con línea 1"/>
          <p:cNvSpPr/>
          <p:nvPr/>
        </p:nvSpPr>
        <p:spPr>
          <a:xfrm>
            <a:off x="4872039" y="5732463"/>
            <a:ext cx="2592387" cy="685800"/>
          </a:xfrm>
          <a:prstGeom prst="borderCallout1">
            <a:avLst>
              <a:gd name="adj1" fmla="val 18750"/>
              <a:gd name="adj2" fmla="val -8333"/>
              <a:gd name="adj3" fmla="val 19179"/>
              <a:gd name="adj4" fmla="val -9917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Una descripción corta y precisa  del propósito del CU</a:t>
            </a:r>
            <a:endParaRPr lang="es-ES" sz="1600" dirty="0"/>
          </a:p>
        </p:txBody>
      </p:sp>
    </p:spTree>
    <p:extLst>
      <p:ext uri="{BB962C8B-B14F-4D97-AF65-F5344CB8AC3E}">
        <p14:creationId xmlns:p14="http://schemas.microsoft.com/office/powerpoint/2010/main" val="42703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ox(i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ox(i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ox(i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18</a:t>
            </a:fld>
            <a:endParaRPr lang="es-ES"/>
          </a:p>
        </p:txBody>
      </p:sp>
      <p:sp>
        <p:nvSpPr>
          <p:cNvPr id="9" name="Marcador de texto 8"/>
          <p:cNvSpPr>
            <a:spLocks noGrp="1"/>
          </p:cNvSpPr>
          <p:nvPr>
            <p:ph type="body" sz="quarter" idx="14"/>
          </p:nvPr>
        </p:nvSpPr>
        <p:spPr/>
        <p:txBody>
          <a:bodyPr/>
          <a:lstStyle/>
          <a:p>
            <a:endParaRPr lang="es-ES"/>
          </a:p>
        </p:txBody>
      </p:sp>
      <p:sp>
        <p:nvSpPr>
          <p:cNvPr id="7" name="Marcador de contenido 6"/>
          <p:cNvSpPr>
            <a:spLocks noGrp="1"/>
          </p:cNvSpPr>
          <p:nvPr>
            <p:ph idx="1"/>
          </p:nvPr>
        </p:nvSpPr>
        <p:spPr/>
        <p:txBody>
          <a:bodyPr/>
          <a:lstStyle/>
          <a:p>
            <a:endParaRPr lang="es-ES"/>
          </a:p>
        </p:txBody>
      </p:sp>
      <p:pic>
        <p:nvPicPr>
          <p:cNvPr id="45062" name="Picture 2"/>
          <p:cNvPicPr>
            <a:picLocks noChangeAspect="1" noChangeArrowheads="1"/>
          </p:cNvPicPr>
          <p:nvPr/>
        </p:nvPicPr>
        <p:blipFill>
          <a:blip r:embed="rId2" cstate="print"/>
          <a:srcRect/>
          <a:stretch>
            <a:fillRect/>
          </a:stretch>
        </p:blipFill>
        <p:spPr bwMode="auto">
          <a:xfrm>
            <a:off x="1631950" y="1606551"/>
            <a:ext cx="8916988" cy="5229225"/>
          </a:xfrm>
          <a:prstGeom prst="rect">
            <a:avLst/>
          </a:prstGeom>
          <a:noFill/>
          <a:ln w="9525">
            <a:noFill/>
            <a:miter lim="800000"/>
            <a:headEnd/>
            <a:tailEnd/>
          </a:ln>
        </p:spPr>
      </p:pic>
      <p:sp>
        <p:nvSpPr>
          <p:cNvPr id="8" name="7 Llamada con línea 1"/>
          <p:cNvSpPr/>
          <p:nvPr/>
        </p:nvSpPr>
        <p:spPr>
          <a:xfrm>
            <a:off x="7751764" y="333376"/>
            <a:ext cx="2592387" cy="1655763"/>
          </a:xfrm>
          <a:prstGeom prst="borderCallout1">
            <a:avLst>
              <a:gd name="adj1" fmla="val 18750"/>
              <a:gd name="adj2" fmla="val -8333"/>
              <a:gd name="adj3" fmla="val 83079"/>
              <a:gd name="adj4" fmla="val -15723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Una restricción del estado del  sistema antes de la ejecución del CU ( por ejemplo otro CU que debe ejecutarse previamente)</a:t>
            </a:r>
            <a:endParaRPr lang="es-ES" sz="1600" dirty="0"/>
          </a:p>
        </p:txBody>
      </p:sp>
      <p:sp>
        <p:nvSpPr>
          <p:cNvPr id="10" name="9 Llamada con línea 1"/>
          <p:cNvSpPr/>
          <p:nvPr/>
        </p:nvSpPr>
        <p:spPr>
          <a:xfrm>
            <a:off x="1703389" y="476250"/>
            <a:ext cx="2592387" cy="685800"/>
          </a:xfrm>
          <a:prstGeom prst="borderCallout1">
            <a:avLst>
              <a:gd name="adj1" fmla="val 18750"/>
              <a:gd name="adj2" fmla="val -8333"/>
              <a:gd name="adj3" fmla="val 216431"/>
              <a:gd name="adj4" fmla="val 5874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Evento que inicia la ejecución de un CU (por ejemplo el tiempo)</a:t>
            </a:r>
            <a:endParaRPr lang="es-ES" sz="1600" dirty="0"/>
          </a:p>
        </p:txBody>
      </p:sp>
      <p:sp>
        <p:nvSpPr>
          <p:cNvPr id="11" name="10 Llamada con línea 1"/>
          <p:cNvSpPr/>
          <p:nvPr/>
        </p:nvSpPr>
        <p:spPr>
          <a:xfrm>
            <a:off x="2135189" y="4724400"/>
            <a:ext cx="2592387" cy="1657350"/>
          </a:xfrm>
          <a:prstGeom prst="borderCallout1">
            <a:avLst>
              <a:gd name="adj1" fmla="val 49"/>
              <a:gd name="adj2" fmla="val 53681"/>
              <a:gd name="adj3" fmla="val -134204"/>
              <a:gd name="adj4" fmla="val 4928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_tradnl" sz="1600">
                <a:solidFill>
                  <a:srgbClr val="FFFFFF"/>
                </a:solidFill>
              </a:rPr>
              <a:t>Secuencia normal (sin errores ni condiciones) realizada por los actores y el sistema.</a:t>
            </a:r>
          </a:p>
          <a:p>
            <a:r>
              <a:rPr lang="es-ES_tradnl" sz="1600">
                <a:solidFill>
                  <a:srgbClr val="FFFFFF"/>
                </a:solidFill>
              </a:rPr>
              <a:t>Debe representar la interacción entre el actor y el sistema.</a:t>
            </a:r>
            <a:endParaRPr lang="es-ES" sz="1600">
              <a:solidFill>
                <a:srgbClr val="FFFFFF"/>
              </a:solidFill>
            </a:endParaRPr>
          </a:p>
        </p:txBody>
      </p:sp>
    </p:spTree>
    <p:extLst>
      <p:ext uri="{BB962C8B-B14F-4D97-AF65-F5344CB8AC3E}">
        <p14:creationId xmlns:p14="http://schemas.microsoft.com/office/powerpoint/2010/main" val="190740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19</a:t>
            </a:fld>
            <a:endParaRPr lang="es-ES"/>
          </a:p>
        </p:txBody>
      </p:sp>
      <p:sp>
        <p:nvSpPr>
          <p:cNvPr id="15" name="Marcador de texto 14"/>
          <p:cNvSpPr>
            <a:spLocks noGrp="1"/>
          </p:cNvSpPr>
          <p:nvPr>
            <p:ph type="body" sz="quarter" idx="14"/>
          </p:nvPr>
        </p:nvSpPr>
        <p:spPr/>
        <p:txBody>
          <a:bodyPr/>
          <a:lstStyle/>
          <a:p>
            <a:endParaRPr lang="es-ES"/>
          </a:p>
        </p:txBody>
      </p:sp>
      <p:sp>
        <p:nvSpPr>
          <p:cNvPr id="7" name="Marcador de contenido 6"/>
          <p:cNvSpPr>
            <a:spLocks noGrp="1"/>
          </p:cNvSpPr>
          <p:nvPr>
            <p:ph idx="1"/>
          </p:nvPr>
        </p:nvSpPr>
        <p:spPr/>
        <p:txBody>
          <a:bodyPr/>
          <a:lstStyle/>
          <a:p>
            <a:endParaRPr lang="es-ES"/>
          </a:p>
        </p:txBody>
      </p:sp>
      <p:pic>
        <p:nvPicPr>
          <p:cNvPr id="46086" name="Picture 2"/>
          <p:cNvPicPr>
            <a:picLocks noChangeAspect="1" noChangeArrowheads="1"/>
          </p:cNvPicPr>
          <p:nvPr/>
        </p:nvPicPr>
        <p:blipFill>
          <a:blip r:embed="rId2" cstate="print"/>
          <a:srcRect/>
          <a:stretch>
            <a:fillRect/>
          </a:stretch>
        </p:blipFill>
        <p:spPr bwMode="auto">
          <a:xfrm>
            <a:off x="2149476" y="1527176"/>
            <a:ext cx="7921625" cy="5330825"/>
          </a:xfrm>
          <a:prstGeom prst="rect">
            <a:avLst/>
          </a:prstGeom>
          <a:noFill/>
          <a:ln w="9525">
            <a:noFill/>
            <a:miter lim="800000"/>
            <a:headEnd/>
            <a:tailEnd/>
          </a:ln>
        </p:spPr>
      </p:pic>
      <p:sp>
        <p:nvSpPr>
          <p:cNvPr id="8" name="7 Llamada con línea 1"/>
          <p:cNvSpPr/>
          <p:nvPr/>
        </p:nvSpPr>
        <p:spPr>
          <a:xfrm>
            <a:off x="8075614" y="620689"/>
            <a:ext cx="2592387" cy="936650"/>
          </a:xfrm>
          <a:prstGeom prst="borderCallout1">
            <a:avLst>
              <a:gd name="adj1" fmla="val 18750"/>
              <a:gd name="adj2" fmla="val -8333"/>
              <a:gd name="adj3" fmla="val 120198"/>
              <a:gd name="adj4" fmla="val -17514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Describen el comportamiento si ocurre una excepción o variación del curso típico</a:t>
            </a:r>
            <a:endParaRPr lang="es-ES" sz="1600" dirty="0"/>
          </a:p>
        </p:txBody>
      </p:sp>
      <p:sp>
        <p:nvSpPr>
          <p:cNvPr id="9" name="8 Llamada con línea 1"/>
          <p:cNvSpPr/>
          <p:nvPr/>
        </p:nvSpPr>
        <p:spPr>
          <a:xfrm>
            <a:off x="8075614" y="1773239"/>
            <a:ext cx="2592387" cy="719137"/>
          </a:xfrm>
          <a:prstGeom prst="borderCallout1">
            <a:avLst>
              <a:gd name="adj1" fmla="val 18750"/>
              <a:gd name="adj2" fmla="val -8333"/>
              <a:gd name="adj3" fmla="val 331191"/>
              <a:gd name="adj4" fmla="val -17840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Establece la finalización con éxito del CU</a:t>
            </a:r>
            <a:endParaRPr lang="es-ES" sz="1600" dirty="0"/>
          </a:p>
        </p:txBody>
      </p:sp>
      <p:sp>
        <p:nvSpPr>
          <p:cNvPr id="10" name="9 Llamada con línea 1"/>
          <p:cNvSpPr/>
          <p:nvPr/>
        </p:nvSpPr>
        <p:spPr>
          <a:xfrm>
            <a:off x="8075614" y="2636839"/>
            <a:ext cx="2592387" cy="720725"/>
          </a:xfrm>
          <a:prstGeom prst="borderCallout1">
            <a:avLst>
              <a:gd name="adj1" fmla="val 18750"/>
              <a:gd name="adj2" fmla="val -8333"/>
              <a:gd name="adj3" fmla="val 251092"/>
              <a:gd name="adj4" fmla="val -17623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Restricción del estado del sistema después de la finalización exitosa del CU </a:t>
            </a:r>
            <a:endParaRPr lang="es-ES" sz="1600" dirty="0"/>
          </a:p>
        </p:txBody>
      </p:sp>
      <p:sp>
        <p:nvSpPr>
          <p:cNvPr id="11" name="10 Llamada con línea 1"/>
          <p:cNvSpPr/>
          <p:nvPr/>
        </p:nvSpPr>
        <p:spPr>
          <a:xfrm>
            <a:off x="7751764" y="3573463"/>
            <a:ext cx="2916237" cy="647700"/>
          </a:xfrm>
          <a:prstGeom prst="borderCallout1">
            <a:avLst>
              <a:gd name="adj1" fmla="val 18750"/>
              <a:gd name="adj2" fmla="val -8333"/>
              <a:gd name="adj3" fmla="val 230688"/>
              <a:gd name="adj4" fmla="val -14686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Políticas y procedimientos relacionados con la ejecución del CU</a:t>
            </a:r>
            <a:endParaRPr lang="es-ES" sz="1600" dirty="0"/>
          </a:p>
        </p:txBody>
      </p:sp>
      <p:sp>
        <p:nvSpPr>
          <p:cNvPr id="12" name="11 Llamada con línea 1"/>
          <p:cNvSpPr/>
          <p:nvPr/>
        </p:nvSpPr>
        <p:spPr>
          <a:xfrm>
            <a:off x="7680326" y="4437063"/>
            <a:ext cx="2987675" cy="863600"/>
          </a:xfrm>
          <a:prstGeom prst="borderCallout1">
            <a:avLst>
              <a:gd name="adj1" fmla="val 18750"/>
              <a:gd name="adj2" fmla="val -8333"/>
              <a:gd name="adj3" fmla="val 133548"/>
              <a:gd name="adj4" fmla="val -14193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Restricciones y especificaciones para la implantación del CU, por ejemplo requisitos no funcionales </a:t>
            </a:r>
            <a:endParaRPr lang="es-ES" sz="1600" dirty="0"/>
          </a:p>
        </p:txBody>
      </p:sp>
      <p:sp>
        <p:nvSpPr>
          <p:cNvPr id="13" name="12 Llamada con línea 1"/>
          <p:cNvSpPr/>
          <p:nvPr/>
        </p:nvSpPr>
        <p:spPr>
          <a:xfrm>
            <a:off x="7680326" y="5445126"/>
            <a:ext cx="2987675" cy="720725"/>
          </a:xfrm>
          <a:prstGeom prst="borderCallout1">
            <a:avLst>
              <a:gd name="adj1" fmla="val 18750"/>
              <a:gd name="adj2" fmla="val -8333"/>
              <a:gd name="adj3" fmla="val 94802"/>
              <a:gd name="adj4" fmla="val -14178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Cualquier hipótesis relevante sobre el CU</a:t>
            </a:r>
            <a:endParaRPr lang="es-ES" sz="1600" dirty="0"/>
          </a:p>
        </p:txBody>
      </p:sp>
      <p:sp>
        <p:nvSpPr>
          <p:cNvPr id="14" name="13 Llamada con línea 1"/>
          <p:cNvSpPr/>
          <p:nvPr/>
        </p:nvSpPr>
        <p:spPr>
          <a:xfrm>
            <a:off x="7680326" y="6308726"/>
            <a:ext cx="2987675" cy="549275"/>
          </a:xfrm>
          <a:prstGeom prst="borderCallout1">
            <a:avLst>
              <a:gd name="adj1" fmla="val 18750"/>
              <a:gd name="adj2" fmla="val -8333"/>
              <a:gd name="adj3" fmla="val 48894"/>
              <a:gd name="adj4" fmla="val -14178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s-ES_tradnl" sz="1600" dirty="0"/>
              <a:t>Aspectos a tener en cuenta antes de finalizar el CU</a:t>
            </a:r>
            <a:endParaRPr lang="es-ES" sz="1600" dirty="0"/>
          </a:p>
        </p:txBody>
      </p:sp>
    </p:spTree>
    <p:extLst>
      <p:ext uri="{BB962C8B-B14F-4D97-AF65-F5344CB8AC3E}">
        <p14:creationId xmlns:p14="http://schemas.microsoft.com/office/powerpoint/2010/main" val="163944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ox(i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i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in)">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ES_tradnl" sz="6000" dirty="0"/>
              <a:t>Requerimientos </a:t>
            </a:r>
            <a:r>
              <a:rPr lang="es-ES_tradnl" sz="6000" dirty="0" smtClean="0"/>
              <a:t>IV – CU - HU</a:t>
            </a:r>
            <a:r>
              <a:rPr lang="es-ES" sz="6000" dirty="0" smtClean="0"/>
              <a:t/>
            </a:r>
            <a:br>
              <a:rPr lang="es-ES" sz="6000" dirty="0" smtClean="0"/>
            </a:br>
            <a:endParaRPr lang="es-ES" sz="6000" dirty="0"/>
          </a:p>
        </p:txBody>
      </p:sp>
      <p:sp>
        <p:nvSpPr>
          <p:cNvPr id="3" name="2 Subtítulo"/>
          <p:cNvSpPr>
            <a:spLocks noGrp="1"/>
          </p:cNvSpPr>
          <p:nvPr>
            <p:ph type="subTitle" idx="1"/>
          </p:nvPr>
        </p:nvSpPr>
        <p:spPr>
          <a:xfrm>
            <a:off x="8472264" y="4581128"/>
            <a:ext cx="1656184" cy="1752600"/>
          </a:xfrm>
        </p:spPr>
        <p:txBody>
          <a:bodyPr>
            <a:normAutofit/>
          </a:bodyPr>
          <a:lstStyle/>
          <a:p>
            <a:r>
              <a:rPr lang="es-ES" dirty="0" smtClean="0">
                <a:solidFill>
                  <a:schemeClr val="tx2">
                    <a:lumMod val="75000"/>
                  </a:schemeClr>
                </a:solidFill>
              </a:rPr>
              <a:t>2015</a:t>
            </a:r>
            <a:endParaRPr lang="es-ES" dirty="0">
              <a:solidFill>
                <a:schemeClr val="tx2">
                  <a:lumMod val="75000"/>
                </a:schemeClr>
              </a:solidFill>
            </a:endParaRPr>
          </a:p>
        </p:txBody>
      </p:sp>
    </p:spTree>
    <p:extLst>
      <p:ext uri="{BB962C8B-B14F-4D97-AF65-F5344CB8AC3E}">
        <p14:creationId xmlns:p14="http://schemas.microsoft.com/office/powerpoint/2010/main" val="29485935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20</a:t>
            </a:fld>
            <a:endParaRPr lang="es-ES"/>
          </a:p>
        </p:txBody>
      </p:sp>
      <p:sp>
        <p:nvSpPr>
          <p:cNvPr id="47107" name="5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47106" name="4 Marcador de texto"/>
          <p:cNvSpPr>
            <a:spLocks noGrp="1"/>
          </p:cNvSpPr>
          <p:nvPr>
            <p:ph type="body" sz="quarter" idx="1"/>
          </p:nvPr>
        </p:nvSpPr>
        <p:spPr>
          <a:xfrm>
            <a:off x="1096963" y="1846263"/>
            <a:ext cx="10058400" cy="4022725"/>
          </a:xfrm>
        </p:spPr>
        <p:txBody>
          <a:bodyPr/>
          <a:lstStyle/>
          <a:p>
            <a:r>
              <a:rPr lang="es-ES_tradnl" smtClean="0"/>
              <a:t>Proceso de modelado</a:t>
            </a:r>
          </a:p>
          <a:p>
            <a:pPr lvl="1"/>
            <a:r>
              <a:rPr lang="es-ES_tradnl" smtClean="0"/>
              <a:t>Identificar a los actores</a:t>
            </a:r>
          </a:p>
          <a:p>
            <a:pPr lvl="1"/>
            <a:r>
              <a:rPr lang="es-ES_tradnl" smtClean="0"/>
              <a:t>Identificar los CU para los requerimientos </a:t>
            </a:r>
          </a:p>
          <a:p>
            <a:pPr lvl="1"/>
            <a:r>
              <a:rPr lang="es-ES_tradnl" smtClean="0"/>
              <a:t>Construir el diagrama</a:t>
            </a:r>
          </a:p>
          <a:p>
            <a:pPr lvl="1"/>
            <a:r>
              <a:rPr lang="es-ES_tradnl" smtClean="0"/>
              <a:t>Realizar los escenarios</a:t>
            </a:r>
          </a:p>
          <a:p>
            <a:endParaRPr lang="es-ES" dirty="0"/>
          </a:p>
        </p:txBody>
      </p:sp>
    </p:spTree>
    <p:extLst>
      <p:ext uri="{BB962C8B-B14F-4D97-AF65-F5344CB8AC3E}">
        <p14:creationId xmlns:p14="http://schemas.microsoft.com/office/powerpoint/2010/main" val="1647302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21</a:t>
            </a:fld>
            <a:endParaRPr lang="es-ES"/>
          </a:p>
        </p:txBody>
      </p:sp>
      <p:sp>
        <p:nvSpPr>
          <p:cNvPr id="48131" name="5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5" name="4 Marcador de texto"/>
          <p:cNvSpPr>
            <a:spLocks noGrp="1"/>
          </p:cNvSpPr>
          <p:nvPr>
            <p:ph type="body" sz="quarter" idx="1"/>
          </p:nvPr>
        </p:nvSpPr>
        <p:spPr>
          <a:xfrm>
            <a:off x="1096963" y="1846263"/>
            <a:ext cx="10058400" cy="4022725"/>
          </a:xfrm>
        </p:spPr>
        <p:txBody>
          <a:bodyPr>
            <a:normAutofit lnSpcReduction="10000"/>
          </a:bodyPr>
          <a:lstStyle/>
          <a:p>
            <a:r>
              <a:rPr lang="es-ES_tradnl" smtClean="0"/>
              <a:t>Proceso de modelado</a:t>
            </a:r>
          </a:p>
          <a:p>
            <a:pPr lvl="1"/>
            <a:r>
              <a:rPr lang="es-ES_tradnl" smtClean="0"/>
              <a:t>Identificar a los actores</a:t>
            </a:r>
          </a:p>
          <a:p>
            <a:pPr lvl="2"/>
            <a:r>
              <a:rPr lang="es-ES_tradnl" smtClean="0"/>
              <a:t>Dónde buscar actores potenciales:</a:t>
            </a:r>
          </a:p>
          <a:p>
            <a:pPr lvl="3"/>
            <a:r>
              <a:rPr lang="es-ES_tradnl" smtClean="0"/>
              <a:t>Documentación o manuales existentes</a:t>
            </a:r>
          </a:p>
          <a:p>
            <a:pPr lvl="3"/>
            <a:r>
              <a:rPr lang="es-ES_tradnl" smtClean="0"/>
              <a:t>Minutas de reunión</a:t>
            </a:r>
          </a:p>
          <a:p>
            <a:pPr lvl="3"/>
            <a:r>
              <a:rPr lang="es-ES_tradnl" smtClean="0"/>
              <a:t>Documentos de requerimientos</a:t>
            </a:r>
          </a:p>
          <a:p>
            <a:pPr lvl="2"/>
            <a:r>
              <a:rPr lang="es-ES_tradnl" smtClean="0"/>
              <a:t>Responder a:</a:t>
            </a:r>
          </a:p>
          <a:p>
            <a:pPr lvl="3"/>
            <a:r>
              <a:rPr lang="es-ES_tradnl" smtClean="0"/>
              <a:t>¿Quién o qué proporciona las entradas al sistema?</a:t>
            </a:r>
          </a:p>
          <a:p>
            <a:pPr lvl="3"/>
            <a:r>
              <a:rPr lang="es-ES_tradnl" smtClean="0"/>
              <a:t>¿Quién o qué recibe las salidas del sistema?</a:t>
            </a:r>
          </a:p>
          <a:p>
            <a:pPr lvl="3"/>
            <a:r>
              <a:rPr lang="es-ES_tradnl" smtClean="0"/>
              <a:t>¿Se requieren interfaces con otros sistemas?</a:t>
            </a:r>
          </a:p>
          <a:p>
            <a:pPr lvl="3"/>
            <a:r>
              <a:rPr lang="es-ES_tradnl" smtClean="0"/>
              <a:t>¿Quien mantendrá la información en el sistema?</a:t>
            </a:r>
          </a:p>
          <a:p>
            <a:pPr lvl="2"/>
            <a:r>
              <a:rPr lang="es-ES_tradnl" smtClean="0"/>
              <a:t>Deberán nombrarse con un sustantivo o frase sustantiva</a:t>
            </a:r>
          </a:p>
          <a:p>
            <a:pPr lvl="3"/>
            <a:endParaRPr lang="es-ES" dirty="0"/>
          </a:p>
        </p:txBody>
      </p:sp>
    </p:spTree>
    <p:extLst>
      <p:ext uri="{BB962C8B-B14F-4D97-AF65-F5344CB8AC3E}">
        <p14:creationId xmlns:p14="http://schemas.microsoft.com/office/powerpoint/2010/main" val="113280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ox(in)">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ox(in)">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ox(i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ox(in)">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ox(in)">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ox(in)">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box(in)">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box(in)">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box(in)">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box(in)">
                                      <p:cBhvr>
                                        <p:cTn id="5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22</a:t>
            </a:fld>
            <a:endParaRPr lang="es-ES"/>
          </a:p>
        </p:txBody>
      </p:sp>
      <p:sp>
        <p:nvSpPr>
          <p:cNvPr id="49155" name="5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5" name="4 Marcador de texto"/>
          <p:cNvSpPr>
            <a:spLocks noGrp="1"/>
          </p:cNvSpPr>
          <p:nvPr>
            <p:ph type="body" sz="quarter" idx="1"/>
          </p:nvPr>
        </p:nvSpPr>
        <p:spPr>
          <a:xfrm>
            <a:off x="1096963" y="1846263"/>
            <a:ext cx="10058400" cy="4022725"/>
          </a:xfrm>
        </p:spPr>
        <p:txBody>
          <a:bodyPr>
            <a:normAutofit lnSpcReduction="10000"/>
          </a:bodyPr>
          <a:lstStyle/>
          <a:p>
            <a:r>
              <a:rPr lang="es-ES_tradnl" smtClean="0"/>
              <a:t>Proceso de modelado</a:t>
            </a:r>
          </a:p>
          <a:p>
            <a:pPr lvl="1"/>
            <a:r>
              <a:rPr lang="es-ES_tradnl" smtClean="0"/>
              <a:t>Identificar a los actores</a:t>
            </a:r>
          </a:p>
          <a:p>
            <a:pPr lvl="1"/>
            <a:r>
              <a:rPr lang="es-ES_tradnl" smtClean="0"/>
              <a:t>Identificar los CU para los requerimientos </a:t>
            </a:r>
          </a:p>
          <a:p>
            <a:pPr lvl="2"/>
            <a:r>
              <a:rPr lang="es-ES_tradnl" smtClean="0"/>
              <a:t>Responder a </a:t>
            </a:r>
          </a:p>
          <a:p>
            <a:pPr lvl="3"/>
            <a:r>
              <a:rPr lang="es-ES_tradnl" smtClean="0"/>
              <a:t>¿Cuáles son las principales tareas del actor?</a:t>
            </a:r>
          </a:p>
          <a:p>
            <a:pPr lvl="3"/>
            <a:r>
              <a:rPr lang="es-ES_tradnl" smtClean="0"/>
              <a:t>¿Qué información necesita el actor del sistema?</a:t>
            </a:r>
          </a:p>
          <a:p>
            <a:pPr lvl="3"/>
            <a:r>
              <a:rPr lang="es-ES_tradnl" smtClean="0"/>
              <a:t>¿Qué información proporciona el actor al sistema?</a:t>
            </a:r>
          </a:p>
          <a:p>
            <a:pPr lvl="3"/>
            <a:r>
              <a:rPr lang="es-ES_tradnl" smtClean="0"/>
              <a:t>¿Necesita el sistema informar al actor de eventos o cambios ocurridos?</a:t>
            </a:r>
          </a:p>
          <a:p>
            <a:pPr lvl="3"/>
            <a:r>
              <a:rPr lang="es-ES_tradnl" smtClean="0"/>
              <a:t>¿Necesita el actor informar al sistema de eventos o cambios ocurridos?</a:t>
            </a:r>
          </a:p>
          <a:p>
            <a:pPr lvl="1"/>
            <a:r>
              <a:rPr lang="es-ES_tradnl" smtClean="0"/>
              <a:t>Construir el diagrama</a:t>
            </a:r>
          </a:p>
          <a:p>
            <a:pPr lvl="1"/>
            <a:r>
              <a:rPr lang="es-ES_tradnl" smtClean="0"/>
              <a:t>Realizar los escenarios</a:t>
            </a:r>
          </a:p>
          <a:p>
            <a:endParaRPr lang="es-ES" dirty="0"/>
          </a:p>
        </p:txBody>
      </p:sp>
    </p:spTree>
    <p:extLst>
      <p:ext uri="{BB962C8B-B14F-4D97-AF65-F5344CB8AC3E}">
        <p14:creationId xmlns:p14="http://schemas.microsoft.com/office/powerpoint/2010/main" val="106271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ox(in)">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ox(in)">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ox(i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ox(in)">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ox(in)">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ox(in)">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box(in)">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box(in)">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box(in)">
                                      <p:cBhvr>
                                        <p:cTn id="4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23</a:t>
            </a:fld>
            <a:endParaRPr lang="es-ES"/>
          </a:p>
        </p:txBody>
      </p:sp>
      <p:sp>
        <p:nvSpPr>
          <p:cNvPr id="50179" name="5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5" name="4 Marcador de texto"/>
          <p:cNvSpPr>
            <a:spLocks noGrp="1"/>
          </p:cNvSpPr>
          <p:nvPr>
            <p:ph type="body" sz="quarter" idx="1"/>
          </p:nvPr>
        </p:nvSpPr>
        <p:spPr>
          <a:xfrm>
            <a:off x="1096963" y="1846263"/>
            <a:ext cx="10058400" cy="4022725"/>
          </a:xfrm>
        </p:spPr>
        <p:txBody>
          <a:bodyPr/>
          <a:lstStyle/>
          <a:p>
            <a:r>
              <a:rPr lang="es-ES_tradnl" dirty="0" smtClean="0"/>
              <a:t>Conceptos importantes</a:t>
            </a:r>
          </a:p>
          <a:p>
            <a:pPr lvl="1"/>
            <a:r>
              <a:rPr lang="es-ES_tradnl" dirty="0" smtClean="0"/>
              <a:t>Un CU debe representar una funcionalidad concreta. </a:t>
            </a:r>
          </a:p>
          <a:p>
            <a:pPr lvl="1"/>
            <a:r>
              <a:rPr lang="es-ES_tradnl" dirty="0" smtClean="0"/>
              <a:t>La descripción de los pasos en los escenarios debe contener más de un paso, para representar la interacción entre los componentes.</a:t>
            </a:r>
          </a:p>
          <a:p>
            <a:pPr lvl="1"/>
            <a:r>
              <a:rPr lang="es-ES_tradnl" dirty="0" smtClean="0"/>
              <a:t>El uso de condicionales en el curso normal, es limitado a la invocación de excepciones, ya que este flujo representa la ejecución del caso sin alteraciones.</a:t>
            </a:r>
          </a:p>
          <a:p>
            <a:pPr lvl="1"/>
            <a:r>
              <a:rPr lang="es-ES_tradnl" dirty="0" smtClean="0"/>
              <a:t>Las pre-condiciones no deben representarse en los cursos alternativos, ya que al ser una pre-condición no va a ocurrir.</a:t>
            </a:r>
          </a:p>
          <a:p>
            <a:pPr lvl="1"/>
            <a:r>
              <a:rPr lang="es-ES_tradnl" dirty="0" smtClean="0"/>
              <a:t>Los “uses” deben ser accedidos por lo menos desde dos CU.</a:t>
            </a:r>
            <a:endParaRPr lang="es-ES" dirty="0"/>
          </a:p>
        </p:txBody>
      </p:sp>
    </p:spTree>
    <p:extLst>
      <p:ext uri="{BB962C8B-B14F-4D97-AF65-F5344CB8AC3E}">
        <p14:creationId xmlns:p14="http://schemas.microsoft.com/office/powerpoint/2010/main" val="252910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i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in)">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in)">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ox(in)">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ox(in)">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Título"/>
          <p:cNvSpPr>
            <a:spLocks noGrp="1"/>
          </p:cNvSpPr>
          <p:nvPr>
            <p:ph type="title"/>
          </p:nvPr>
        </p:nvSpPr>
        <p:spPr/>
        <p:txBody>
          <a:bodyPr/>
          <a:lstStyle/>
          <a:p>
            <a:r>
              <a:rPr lang="es-ES_tradnl" smtClean="0"/>
              <a:t>Casos de Uso – Ejemplo</a:t>
            </a:r>
            <a:endParaRPr lang="es-AR" dirty="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5" name="Marcador de número de diapositiva 4"/>
          <p:cNvSpPr>
            <a:spLocks noGrp="1"/>
          </p:cNvSpPr>
          <p:nvPr>
            <p:ph type="sldNum" sz="quarter" idx="12"/>
          </p:nvPr>
        </p:nvSpPr>
        <p:spPr/>
        <p:txBody>
          <a:bodyPr/>
          <a:lstStyle/>
          <a:p>
            <a:fld id="{EDD1052B-6F63-438E-BAAA-26CAC9AAF82C}" type="slidenum">
              <a:rPr lang="es-ES" smtClean="0"/>
              <a:pPr/>
              <a:t>24</a:t>
            </a:fld>
            <a:endParaRPr lang="es-ES"/>
          </a:p>
        </p:txBody>
      </p:sp>
      <p:sp>
        <p:nvSpPr>
          <p:cNvPr id="11" name="Marcador de contenido 10"/>
          <p:cNvSpPr>
            <a:spLocks noGrp="1"/>
          </p:cNvSpPr>
          <p:nvPr>
            <p:ph idx="1"/>
          </p:nvPr>
        </p:nvSpPr>
        <p:spPr/>
        <p:txBody>
          <a:bodyPr>
            <a:normAutofit fontScale="92500" lnSpcReduction="10000"/>
          </a:bodyPr>
          <a:lstStyle/>
          <a:p>
            <a:r>
              <a:rPr lang="es-ES_tradnl" dirty="0"/>
              <a:t>Un sitio web brinda información acerca de los artículos periodísticos más destacados de la semana. La información puede ser accedida por usuarios registrados o anónimos. A los usuarios registrados se les permite leer y/o descargar los artículos. Si el artículo tiene categoría “exclusiva” la descarga del artículo tendrá un costo. El pago es mediante tarjeta de crédito.</a:t>
            </a:r>
            <a:endParaRPr lang="es-AR" dirty="0"/>
          </a:p>
          <a:p>
            <a:r>
              <a:rPr lang="es-ES_tradnl" dirty="0"/>
              <a:t>A los usuarios anónimos sólo se les permite leer los artículos.</a:t>
            </a:r>
            <a:endParaRPr lang="es-AR" dirty="0"/>
          </a:p>
          <a:p>
            <a:r>
              <a:rPr lang="es-ES_tradnl" dirty="0"/>
              <a:t>Un usuario anónimo puede registrarse y pasar a ser un usuario registrado, para lo cual debe completar los datos personales, ingresar el número de tarjeta de crédito a la que se cargará el monto mensual del abono. </a:t>
            </a:r>
            <a:endParaRPr lang="es-AR" dirty="0"/>
          </a:p>
          <a:p>
            <a:r>
              <a:rPr lang="es-ES_tradnl" dirty="0"/>
              <a:t>Los usuarios registrados pueden modificar sus datos personales.</a:t>
            </a:r>
            <a:endParaRPr lang="es-AR" dirty="0"/>
          </a:p>
          <a:p>
            <a:endParaRPr lang="es-AR" dirty="0"/>
          </a:p>
          <a:p>
            <a:endParaRPr lang="es-ES" dirty="0"/>
          </a:p>
        </p:txBody>
      </p:sp>
    </p:spTree>
    <p:extLst>
      <p:ext uri="{BB962C8B-B14F-4D97-AF65-F5344CB8AC3E}">
        <p14:creationId xmlns:p14="http://schemas.microsoft.com/office/powerpoint/2010/main" val="2310691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Título"/>
          <p:cNvSpPr>
            <a:spLocks noGrp="1"/>
          </p:cNvSpPr>
          <p:nvPr>
            <p:ph type="title"/>
          </p:nvPr>
        </p:nvSpPr>
        <p:spPr/>
        <p:txBody>
          <a:bodyPr/>
          <a:lstStyle/>
          <a:p>
            <a:r>
              <a:rPr lang="es-ES_tradnl" smtClean="0"/>
              <a:t>Casos de Uso – Ejemplo</a:t>
            </a:r>
            <a:endParaRPr lang="es-AR" dirty="0"/>
          </a:p>
        </p:txBody>
      </p:sp>
      <p:sp>
        <p:nvSpPr>
          <p:cNvPr id="2" name="1 Marcador de contenido"/>
          <p:cNvSpPr>
            <a:spLocks noGrp="1"/>
          </p:cNvSpPr>
          <p:nvPr>
            <p:ph sz="quarter" idx="1"/>
          </p:nvPr>
        </p:nvSpPr>
        <p:spPr/>
        <p:txBody>
          <a:bodyPr>
            <a:normAutofit/>
          </a:bodyPr>
          <a:lstStyle/>
          <a:p>
            <a:r>
              <a:rPr lang="es-ES_tradnl" dirty="0" smtClean="0"/>
              <a:t>Identificar los actores:</a:t>
            </a:r>
          </a:p>
          <a:p>
            <a:pPr lvl="1"/>
            <a:r>
              <a:rPr lang="es-ES_tradnl" dirty="0" smtClean="0"/>
              <a:t>Usuario Anónimo</a:t>
            </a:r>
          </a:p>
          <a:p>
            <a:pPr lvl="1"/>
            <a:r>
              <a:rPr lang="es-ES_tradnl" dirty="0" smtClean="0"/>
              <a:t>Usuario Registrado</a:t>
            </a:r>
          </a:p>
          <a:p>
            <a:pPr lvl="1"/>
            <a:r>
              <a:rPr lang="es-ES_tradnl" dirty="0" smtClean="0"/>
              <a:t>Servidor Externo (Banco)</a:t>
            </a:r>
          </a:p>
          <a:p>
            <a:r>
              <a:rPr lang="es-ES_tradnl" dirty="0" smtClean="0"/>
              <a:t>Identificar casos de uso</a:t>
            </a:r>
          </a:p>
          <a:p>
            <a:pPr lvl="1"/>
            <a:r>
              <a:rPr lang="es-ES_tradnl" dirty="0" smtClean="0"/>
              <a:t>Leer Artículo</a:t>
            </a:r>
          </a:p>
          <a:p>
            <a:pPr lvl="1"/>
            <a:r>
              <a:rPr lang="es-ES_tradnl" dirty="0" smtClean="0"/>
              <a:t>Descargar Artículo</a:t>
            </a:r>
          </a:p>
          <a:p>
            <a:pPr lvl="1"/>
            <a:r>
              <a:rPr lang="es-ES_tradnl" dirty="0" smtClean="0"/>
              <a:t>Registrarse</a:t>
            </a:r>
          </a:p>
          <a:p>
            <a:pPr lvl="1"/>
            <a:r>
              <a:rPr lang="es-ES_tradnl" dirty="0" smtClean="0"/>
              <a:t>Modificar Datos Personales</a:t>
            </a:r>
          </a:p>
          <a:p>
            <a:pPr lvl="1"/>
            <a:r>
              <a:rPr lang="es-ES_tradnl" dirty="0" smtClean="0"/>
              <a:t>Iniciar Sesión</a:t>
            </a:r>
          </a:p>
          <a:p>
            <a:pPr lvl="1"/>
            <a:r>
              <a:rPr lang="es-ES_tradnl" dirty="0" smtClean="0"/>
              <a:t>Cerrar Sesión</a:t>
            </a:r>
          </a:p>
          <a:p>
            <a:pPr lvl="1"/>
            <a:r>
              <a:rPr lang="es-ES_tradnl" dirty="0" smtClean="0"/>
              <a:t>Verificar Tarjeta</a:t>
            </a:r>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6" name="Marcador de número de diapositiva 5"/>
          <p:cNvSpPr>
            <a:spLocks noGrp="1"/>
          </p:cNvSpPr>
          <p:nvPr>
            <p:ph type="sldNum" sz="quarter" idx="12"/>
          </p:nvPr>
        </p:nvSpPr>
        <p:spPr/>
        <p:txBody>
          <a:bodyPr/>
          <a:lstStyle/>
          <a:p>
            <a:fld id="{4313BD7E-F7C4-4BB1-B30C-B930CCB70064}" type="slidenum">
              <a:rPr lang="es-ES" smtClean="0"/>
              <a:pPr/>
              <a:t>25</a:t>
            </a:fld>
            <a:endParaRPr lang="es-ES"/>
          </a:p>
        </p:txBody>
      </p:sp>
    </p:spTree>
    <p:extLst>
      <p:ext uri="{BB962C8B-B14F-4D97-AF65-F5344CB8AC3E}">
        <p14:creationId xmlns:p14="http://schemas.microsoft.com/office/powerpoint/2010/main" val="267984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1000"/>
                                  </p:stCondLst>
                                  <p:childTnLst>
                                    <p:set>
                                      <p:cBhvr>
                                        <p:cTn id="25"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Título"/>
          <p:cNvSpPr>
            <a:spLocks noGrp="1"/>
          </p:cNvSpPr>
          <p:nvPr>
            <p:ph type="title"/>
          </p:nvPr>
        </p:nvSpPr>
        <p:spPr>
          <a:xfrm>
            <a:off x="1068388" y="-111801"/>
            <a:ext cx="10058400" cy="1450757"/>
          </a:xfrm>
        </p:spPr>
        <p:txBody>
          <a:bodyPr/>
          <a:lstStyle/>
          <a:p>
            <a:r>
              <a:rPr lang="es-ES_tradnl" dirty="0" smtClean="0"/>
              <a:t>Casos de uso – Ejemplo - Diagrama</a:t>
            </a:r>
            <a:endParaRPr lang="es-AR" dirty="0"/>
          </a:p>
        </p:txBody>
      </p:sp>
      <p:sp>
        <p:nvSpPr>
          <p:cNvPr id="36" name="Marcador de contenido 35"/>
          <p:cNvSpPr>
            <a:spLocks noGrp="1"/>
          </p:cNvSpPr>
          <p:nvPr>
            <p:ph idx="1"/>
          </p:nvPr>
        </p:nvSpPr>
        <p:spPr/>
        <p:txBody>
          <a:bodyPr/>
          <a:lstStyle/>
          <a:p>
            <a:endParaRPr lang="es-ES"/>
          </a:p>
        </p:txBody>
      </p:sp>
      <p:sp>
        <p:nvSpPr>
          <p:cNvPr id="27" name="Marcador de pie de página 26"/>
          <p:cNvSpPr>
            <a:spLocks noGrp="1"/>
          </p:cNvSpPr>
          <p:nvPr>
            <p:ph type="ftr" sz="quarter" idx="11"/>
          </p:nvPr>
        </p:nvSpPr>
        <p:spPr/>
        <p:txBody>
          <a:bodyPr/>
          <a:lstStyle/>
          <a:p>
            <a:r>
              <a:rPr lang="es-ES" smtClean="0"/>
              <a:t>Ingeniería de Software I </a:t>
            </a:r>
            <a:endParaRPr lang="es-ES"/>
          </a:p>
        </p:txBody>
      </p:sp>
      <p:sp>
        <p:nvSpPr>
          <p:cNvPr id="28" name="Marcador de número de diapositiva 27"/>
          <p:cNvSpPr>
            <a:spLocks noGrp="1"/>
          </p:cNvSpPr>
          <p:nvPr>
            <p:ph type="sldNum" sz="quarter" idx="12"/>
          </p:nvPr>
        </p:nvSpPr>
        <p:spPr/>
        <p:txBody>
          <a:bodyPr/>
          <a:lstStyle/>
          <a:p>
            <a:fld id="{4313BD7E-F7C4-4BB1-B30C-B930CCB70064}" type="slidenum">
              <a:rPr lang="es-ES" smtClean="0"/>
              <a:pPr/>
              <a:t>26</a:t>
            </a:fld>
            <a:endParaRPr lang="es-ES"/>
          </a:p>
        </p:txBody>
      </p:sp>
      <p:grpSp>
        <p:nvGrpSpPr>
          <p:cNvPr id="5" name="4 Grupo"/>
          <p:cNvGrpSpPr/>
          <p:nvPr/>
        </p:nvGrpSpPr>
        <p:grpSpPr>
          <a:xfrm>
            <a:off x="1590925" y="1204776"/>
            <a:ext cx="8753773" cy="5653224"/>
            <a:chOff x="66924" y="1204776"/>
            <a:chExt cx="8753773" cy="5653224"/>
          </a:xfrm>
        </p:grpSpPr>
        <p:sp>
          <p:nvSpPr>
            <p:cNvPr id="2" name="1 Rectángulo"/>
            <p:cNvSpPr/>
            <p:nvPr/>
          </p:nvSpPr>
          <p:spPr>
            <a:xfrm>
              <a:off x="2754308" y="1204776"/>
              <a:ext cx="4610269" cy="54006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0" name="Oval 6"/>
            <p:cNvSpPr>
              <a:spLocks noChangeArrowheads="1"/>
            </p:cNvSpPr>
            <p:nvPr/>
          </p:nvSpPr>
          <p:spPr bwMode="auto">
            <a:xfrm>
              <a:off x="3739062" y="3243129"/>
              <a:ext cx="1296144" cy="603870"/>
            </a:xfrm>
            <a:prstGeom prst="ellipse">
              <a:avLst/>
            </a:prstGeom>
            <a:solidFill>
              <a:srgbClr val="FFFFFF"/>
            </a:solidFill>
            <a:ln w="11430">
              <a:solidFill>
                <a:srgbClr val="000000"/>
              </a:solidFill>
              <a:round/>
              <a:headEnd/>
              <a:tailEnd/>
            </a:ln>
          </p:spPr>
          <p:txBody>
            <a:bodyPr vert="horz" wrap="square" lIns="91440" tIns="45720" rIns="91440" bIns="45720" numCol="1" anchor="t" anchorCtr="0" compatLnSpc="1">
              <a:prstTxWarp prst="textNoShape">
                <a:avLst/>
              </a:prstTxWarp>
            </a:bodyPr>
            <a:lstStyle/>
            <a:p>
              <a:endParaRPr lang="es-AR" sz="1200"/>
            </a:p>
          </p:txBody>
        </p:sp>
        <p:sp>
          <p:nvSpPr>
            <p:cNvPr id="1031" name="Rectangle 7"/>
            <p:cNvSpPr>
              <a:spLocks noChangeArrowheads="1"/>
            </p:cNvSpPr>
            <p:nvPr/>
          </p:nvSpPr>
          <p:spPr bwMode="auto">
            <a:xfrm>
              <a:off x="3916539" y="3443087"/>
              <a:ext cx="1440160" cy="288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spcAft>
                  <a:spcPts val="1000"/>
                </a:spcAft>
              </a:pPr>
              <a:r>
                <a:rPr lang="en-US" sz="1200" b="1" dirty="0" err="1">
                  <a:solidFill>
                    <a:srgbClr val="000000"/>
                  </a:solidFill>
                  <a:latin typeface="Arial" pitchFamily="34" charset="0"/>
                  <a:cs typeface="Arial" pitchFamily="34" charset="0"/>
                </a:rPr>
                <a:t>Cerrar</a:t>
              </a:r>
              <a:r>
                <a:rPr lang="en-US" sz="1200" b="1" dirty="0">
                  <a:solidFill>
                    <a:srgbClr val="000000"/>
                  </a:solidFill>
                  <a:latin typeface="Arial" pitchFamily="34" charset="0"/>
                  <a:cs typeface="Arial" pitchFamily="34" charset="0"/>
                </a:rPr>
                <a:t> </a:t>
              </a:r>
              <a:r>
                <a:rPr lang="en-US" sz="1200" b="1" dirty="0" err="1">
                  <a:solidFill>
                    <a:srgbClr val="000000"/>
                  </a:solidFill>
                  <a:latin typeface="Arial" pitchFamily="34" charset="0"/>
                  <a:cs typeface="Arial" pitchFamily="34" charset="0"/>
                </a:rPr>
                <a:t>sesión</a:t>
              </a:r>
              <a:endParaRPr lang="es-AR" sz="1200" dirty="0">
                <a:latin typeface="Arial" pitchFamily="34" charset="0"/>
                <a:cs typeface="Arial" pitchFamily="34" charset="0"/>
              </a:endParaRPr>
            </a:p>
          </p:txBody>
        </p:sp>
        <p:sp>
          <p:nvSpPr>
            <p:cNvPr id="11" name="Oval 6"/>
            <p:cNvSpPr>
              <a:spLocks noChangeArrowheads="1"/>
            </p:cNvSpPr>
            <p:nvPr/>
          </p:nvSpPr>
          <p:spPr bwMode="auto">
            <a:xfrm>
              <a:off x="3745910" y="2479389"/>
              <a:ext cx="1296144" cy="648072"/>
            </a:xfrm>
            <a:prstGeom prst="ellipse">
              <a:avLst/>
            </a:prstGeom>
            <a:solidFill>
              <a:srgbClr val="FFFFFF"/>
            </a:solidFill>
            <a:ln w="11430">
              <a:solidFill>
                <a:srgbClr val="000000"/>
              </a:solidFill>
              <a:round/>
              <a:headEnd/>
              <a:tailEnd/>
            </a:ln>
          </p:spPr>
          <p:txBody>
            <a:bodyPr vert="horz" wrap="square" lIns="91440" tIns="45720" rIns="91440" bIns="45720" numCol="1" anchor="t" anchorCtr="0" compatLnSpc="1">
              <a:prstTxWarp prst="textNoShape">
                <a:avLst/>
              </a:prstTxWarp>
            </a:bodyPr>
            <a:lstStyle/>
            <a:p>
              <a:endParaRPr lang="es-AR" sz="1200"/>
            </a:p>
          </p:txBody>
        </p:sp>
        <p:sp>
          <p:nvSpPr>
            <p:cNvPr id="12" name="Rectangle 7"/>
            <p:cNvSpPr>
              <a:spLocks noChangeArrowheads="1"/>
            </p:cNvSpPr>
            <p:nvPr/>
          </p:nvSpPr>
          <p:spPr bwMode="auto">
            <a:xfrm>
              <a:off x="3918062" y="2707813"/>
              <a:ext cx="1440160" cy="288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spcAft>
                  <a:spcPts val="1000"/>
                </a:spcAft>
              </a:pPr>
              <a:r>
                <a:rPr lang="en-US" sz="1200" b="1" dirty="0" err="1">
                  <a:solidFill>
                    <a:srgbClr val="000000"/>
                  </a:solidFill>
                  <a:latin typeface="Arial" pitchFamily="34" charset="0"/>
                  <a:cs typeface="Arial" pitchFamily="34" charset="0"/>
                </a:rPr>
                <a:t>Iniciar</a:t>
              </a:r>
              <a:r>
                <a:rPr lang="en-US" sz="1200" b="1" dirty="0">
                  <a:solidFill>
                    <a:srgbClr val="000000"/>
                  </a:solidFill>
                  <a:latin typeface="Arial" pitchFamily="34" charset="0"/>
                  <a:cs typeface="Arial" pitchFamily="34" charset="0"/>
                </a:rPr>
                <a:t> </a:t>
              </a:r>
              <a:r>
                <a:rPr lang="en-US" sz="1200" b="1" dirty="0" err="1">
                  <a:solidFill>
                    <a:srgbClr val="000000"/>
                  </a:solidFill>
                  <a:latin typeface="Arial" pitchFamily="34" charset="0"/>
                  <a:cs typeface="Arial" pitchFamily="34" charset="0"/>
                </a:rPr>
                <a:t>sesión</a:t>
              </a:r>
              <a:endParaRPr lang="es-AR" sz="1200" dirty="0">
                <a:latin typeface="Arial" pitchFamily="34" charset="0"/>
                <a:cs typeface="Arial" pitchFamily="34" charset="0"/>
              </a:endParaRPr>
            </a:p>
          </p:txBody>
        </p:sp>
        <p:sp>
          <p:nvSpPr>
            <p:cNvPr id="13" name="Oval 6"/>
            <p:cNvSpPr>
              <a:spLocks noChangeArrowheads="1"/>
            </p:cNvSpPr>
            <p:nvPr/>
          </p:nvSpPr>
          <p:spPr bwMode="auto">
            <a:xfrm>
              <a:off x="3722332" y="4037102"/>
              <a:ext cx="1329605" cy="747886"/>
            </a:xfrm>
            <a:prstGeom prst="ellipse">
              <a:avLst/>
            </a:prstGeom>
            <a:solidFill>
              <a:srgbClr val="FFFFFF"/>
            </a:solidFill>
            <a:ln w="11430">
              <a:solidFill>
                <a:srgbClr val="000000"/>
              </a:solidFill>
              <a:round/>
              <a:headEnd/>
              <a:tailEnd/>
            </a:ln>
          </p:spPr>
          <p:txBody>
            <a:bodyPr vert="horz" wrap="square" lIns="91440" tIns="45720" rIns="91440" bIns="45720" numCol="1" anchor="t" anchorCtr="0" compatLnSpc="1">
              <a:prstTxWarp prst="textNoShape">
                <a:avLst/>
              </a:prstTxWarp>
            </a:bodyPr>
            <a:lstStyle/>
            <a:p>
              <a:endParaRPr lang="es-AR" sz="1200"/>
            </a:p>
          </p:txBody>
        </p:sp>
        <p:sp>
          <p:nvSpPr>
            <p:cNvPr id="14" name="Rectangle 7"/>
            <p:cNvSpPr>
              <a:spLocks noChangeArrowheads="1"/>
            </p:cNvSpPr>
            <p:nvPr/>
          </p:nvSpPr>
          <p:spPr bwMode="auto">
            <a:xfrm>
              <a:off x="4043825" y="4253126"/>
              <a:ext cx="1152128" cy="5040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spcAft>
                  <a:spcPts val="1000"/>
                </a:spcAft>
              </a:pPr>
              <a:r>
                <a:rPr lang="en-US" sz="1200" b="1" dirty="0" err="1">
                  <a:solidFill>
                    <a:srgbClr val="000000"/>
                  </a:solidFill>
                  <a:latin typeface="Arial" pitchFamily="34" charset="0"/>
                  <a:cs typeface="Arial" pitchFamily="34" charset="0"/>
                </a:rPr>
                <a:t>Descargar</a:t>
              </a:r>
              <a:r>
                <a:rPr lang="en-US" sz="1200" b="1" dirty="0">
                  <a:solidFill>
                    <a:srgbClr val="000000"/>
                  </a:solidFill>
                  <a:latin typeface="Arial" pitchFamily="34" charset="0"/>
                  <a:cs typeface="Arial" pitchFamily="34" charset="0"/>
                </a:rPr>
                <a:t> </a:t>
              </a:r>
              <a:r>
                <a:rPr lang="en-US" sz="1200" b="1" dirty="0" err="1">
                  <a:solidFill>
                    <a:srgbClr val="000000"/>
                  </a:solidFill>
                  <a:latin typeface="Arial" pitchFamily="34" charset="0"/>
                  <a:cs typeface="Arial" pitchFamily="34" charset="0"/>
                </a:rPr>
                <a:t>Artículo</a:t>
              </a:r>
              <a:endParaRPr lang="es-AR" sz="1200" dirty="0">
                <a:latin typeface="Arial" pitchFamily="34" charset="0"/>
                <a:cs typeface="Arial" pitchFamily="34" charset="0"/>
              </a:endParaRPr>
            </a:p>
          </p:txBody>
        </p:sp>
        <p:sp>
          <p:nvSpPr>
            <p:cNvPr id="16" name="Oval 6"/>
            <p:cNvSpPr>
              <a:spLocks noChangeArrowheads="1"/>
            </p:cNvSpPr>
            <p:nvPr/>
          </p:nvSpPr>
          <p:spPr bwMode="auto">
            <a:xfrm>
              <a:off x="3785004" y="4915544"/>
              <a:ext cx="1329605" cy="747886"/>
            </a:xfrm>
            <a:prstGeom prst="ellipse">
              <a:avLst/>
            </a:prstGeom>
            <a:solidFill>
              <a:srgbClr val="FFFFFF"/>
            </a:solidFill>
            <a:ln w="11430">
              <a:solidFill>
                <a:srgbClr val="000000"/>
              </a:solidFill>
              <a:round/>
              <a:headEnd/>
              <a:tailEnd/>
            </a:ln>
          </p:spPr>
          <p:txBody>
            <a:bodyPr vert="horz" wrap="square" lIns="91440" tIns="45720" rIns="91440" bIns="45720" numCol="1" anchor="t" anchorCtr="0" compatLnSpc="1">
              <a:prstTxWarp prst="textNoShape">
                <a:avLst/>
              </a:prstTxWarp>
            </a:bodyPr>
            <a:lstStyle/>
            <a:p>
              <a:endParaRPr lang="es-AR" sz="1200"/>
            </a:p>
          </p:txBody>
        </p:sp>
        <p:sp>
          <p:nvSpPr>
            <p:cNvPr id="17" name="Rectangle 7"/>
            <p:cNvSpPr>
              <a:spLocks noChangeArrowheads="1"/>
            </p:cNvSpPr>
            <p:nvPr/>
          </p:nvSpPr>
          <p:spPr bwMode="auto">
            <a:xfrm>
              <a:off x="3980201" y="5165216"/>
              <a:ext cx="1152128" cy="5040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spcAft>
                  <a:spcPts val="1000"/>
                </a:spcAft>
              </a:pPr>
              <a:r>
                <a:rPr lang="en-US" sz="1200" b="1" dirty="0">
                  <a:solidFill>
                    <a:srgbClr val="000000"/>
                  </a:solidFill>
                  <a:latin typeface="Arial" pitchFamily="34" charset="0"/>
                  <a:cs typeface="Arial" pitchFamily="34" charset="0"/>
                </a:rPr>
                <a:t>Leer </a:t>
              </a:r>
              <a:r>
                <a:rPr lang="en-US" sz="1200" b="1" dirty="0" err="1">
                  <a:solidFill>
                    <a:srgbClr val="000000"/>
                  </a:solidFill>
                  <a:latin typeface="Arial" pitchFamily="34" charset="0"/>
                  <a:cs typeface="Arial" pitchFamily="34" charset="0"/>
                </a:rPr>
                <a:t>Artículo</a:t>
              </a:r>
              <a:endParaRPr lang="es-AR" sz="1200" dirty="0">
                <a:latin typeface="Arial" pitchFamily="34" charset="0"/>
                <a:cs typeface="Arial" pitchFamily="34" charset="0"/>
              </a:endParaRPr>
            </a:p>
          </p:txBody>
        </p:sp>
        <p:sp>
          <p:nvSpPr>
            <p:cNvPr id="20" name="Oval 6"/>
            <p:cNvSpPr>
              <a:spLocks noChangeArrowheads="1"/>
            </p:cNvSpPr>
            <p:nvPr/>
          </p:nvSpPr>
          <p:spPr bwMode="auto">
            <a:xfrm>
              <a:off x="3867721" y="5909194"/>
              <a:ext cx="1329605" cy="576064"/>
            </a:xfrm>
            <a:prstGeom prst="ellipse">
              <a:avLst/>
            </a:prstGeom>
            <a:solidFill>
              <a:srgbClr val="FFFFFF"/>
            </a:solidFill>
            <a:ln w="11430">
              <a:solidFill>
                <a:srgbClr val="000000"/>
              </a:solidFill>
              <a:round/>
              <a:headEnd/>
              <a:tailEnd/>
            </a:ln>
          </p:spPr>
          <p:txBody>
            <a:bodyPr vert="horz" wrap="square" lIns="91440" tIns="45720" rIns="91440" bIns="45720" numCol="1" anchor="t" anchorCtr="0" compatLnSpc="1">
              <a:prstTxWarp prst="textNoShape">
                <a:avLst/>
              </a:prstTxWarp>
            </a:bodyPr>
            <a:lstStyle/>
            <a:p>
              <a:endParaRPr lang="es-AR" sz="1200"/>
            </a:p>
          </p:txBody>
        </p:sp>
        <p:sp>
          <p:nvSpPr>
            <p:cNvPr id="21" name="Rectangle 7"/>
            <p:cNvSpPr>
              <a:spLocks noChangeArrowheads="1"/>
            </p:cNvSpPr>
            <p:nvPr/>
          </p:nvSpPr>
          <p:spPr bwMode="auto">
            <a:xfrm>
              <a:off x="4126865" y="6101320"/>
              <a:ext cx="1152128" cy="5040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spcAft>
                  <a:spcPts val="1000"/>
                </a:spcAft>
              </a:pPr>
              <a:r>
                <a:rPr lang="en-US" sz="1200" b="1" dirty="0" err="1">
                  <a:solidFill>
                    <a:srgbClr val="000000"/>
                  </a:solidFill>
                  <a:latin typeface="Arial" pitchFamily="34" charset="0"/>
                  <a:cs typeface="Arial" pitchFamily="34" charset="0"/>
                </a:rPr>
                <a:t>Registrarse</a:t>
              </a:r>
              <a:endParaRPr lang="es-AR" sz="1200" dirty="0">
                <a:latin typeface="Arial" pitchFamily="34" charset="0"/>
                <a:cs typeface="Arial" pitchFamily="34" charset="0"/>
              </a:endParaRPr>
            </a:p>
          </p:txBody>
        </p:sp>
        <p:sp>
          <p:nvSpPr>
            <p:cNvPr id="22" name="Oval 6"/>
            <p:cNvSpPr>
              <a:spLocks noChangeArrowheads="1"/>
            </p:cNvSpPr>
            <p:nvPr/>
          </p:nvSpPr>
          <p:spPr bwMode="auto">
            <a:xfrm>
              <a:off x="5692658" y="4157104"/>
              <a:ext cx="1440160" cy="603870"/>
            </a:xfrm>
            <a:prstGeom prst="ellipse">
              <a:avLst/>
            </a:prstGeom>
            <a:solidFill>
              <a:srgbClr val="FFFFFF"/>
            </a:solidFill>
            <a:ln w="11430">
              <a:solidFill>
                <a:srgbClr val="000000"/>
              </a:solidFill>
              <a:round/>
              <a:headEnd/>
              <a:tailEnd/>
            </a:ln>
          </p:spPr>
          <p:txBody>
            <a:bodyPr vert="horz" wrap="square" lIns="91440" tIns="45720" rIns="91440" bIns="45720" numCol="1" anchor="t" anchorCtr="0" compatLnSpc="1">
              <a:prstTxWarp prst="textNoShape">
                <a:avLst/>
              </a:prstTxWarp>
            </a:bodyPr>
            <a:lstStyle/>
            <a:p>
              <a:endParaRPr lang="es-AR" sz="1200"/>
            </a:p>
          </p:txBody>
        </p:sp>
        <p:sp>
          <p:nvSpPr>
            <p:cNvPr id="23" name="Rectangle 7"/>
            <p:cNvSpPr>
              <a:spLocks noChangeArrowheads="1"/>
            </p:cNvSpPr>
            <p:nvPr/>
          </p:nvSpPr>
          <p:spPr bwMode="auto">
            <a:xfrm>
              <a:off x="5844025" y="4373128"/>
              <a:ext cx="1152128" cy="5040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spcAft>
                  <a:spcPts val="1000"/>
                </a:spcAft>
              </a:pPr>
              <a:r>
                <a:rPr lang="en-US" sz="1200" b="1" dirty="0" err="1">
                  <a:solidFill>
                    <a:srgbClr val="000000"/>
                  </a:solidFill>
                  <a:latin typeface="Arial" pitchFamily="34" charset="0"/>
                  <a:cs typeface="Arial" pitchFamily="34" charset="0"/>
                </a:rPr>
                <a:t>Verificar</a:t>
              </a:r>
              <a:r>
                <a:rPr lang="en-US" sz="1200" b="1" dirty="0">
                  <a:solidFill>
                    <a:srgbClr val="000000"/>
                  </a:solidFill>
                  <a:latin typeface="Arial" pitchFamily="34" charset="0"/>
                  <a:cs typeface="Arial" pitchFamily="34" charset="0"/>
                </a:rPr>
                <a:t> </a:t>
              </a:r>
              <a:r>
                <a:rPr lang="en-US" sz="1200" b="1" dirty="0" err="1">
                  <a:solidFill>
                    <a:srgbClr val="000000"/>
                  </a:solidFill>
                  <a:latin typeface="Arial" pitchFamily="34" charset="0"/>
                  <a:cs typeface="Arial" pitchFamily="34" charset="0"/>
                </a:rPr>
                <a:t>Tarjeta</a:t>
              </a:r>
              <a:r>
                <a:rPr lang="en-US" sz="1200" b="1" dirty="0">
                  <a:solidFill>
                    <a:srgbClr val="000000"/>
                  </a:solidFill>
                  <a:latin typeface="Arial" pitchFamily="34" charset="0"/>
                  <a:cs typeface="Arial" pitchFamily="34" charset="0"/>
                </a:rPr>
                <a:t> </a:t>
              </a:r>
              <a:endParaRPr lang="es-AR" sz="1200" dirty="0">
                <a:latin typeface="Arial" pitchFamily="34" charset="0"/>
                <a:cs typeface="Arial" pitchFamily="34" charset="0"/>
              </a:endParaRPr>
            </a:p>
          </p:txBody>
        </p:sp>
        <p:sp>
          <p:nvSpPr>
            <p:cNvPr id="24" name="Oval 6"/>
            <p:cNvSpPr>
              <a:spLocks noChangeArrowheads="1"/>
            </p:cNvSpPr>
            <p:nvPr/>
          </p:nvSpPr>
          <p:spPr bwMode="auto">
            <a:xfrm>
              <a:off x="3734372" y="1356660"/>
              <a:ext cx="1440160" cy="792088"/>
            </a:xfrm>
            <a:prstGeom prst="ellipse">
              <a:avLst/>
            </a:prstGeom>
            <a:solidFill>
              <a:srgbClr val="FFFFFF"/>
            </a:solidFill>
            <a:ln w="11430">
              <a:solidFill>
                <a:srgbClr val="000000"/>
              </a:solidFill>
              <a:round/>
              <a:headEnd/>
              <a:tailEnd/>
            </a:ln>
          </p:spPr>
          <p:txBody>
            <a:bodyPr vert="horz" wrap="square" lIns="91440" tIns="45720" rIns="91440" bIns="45720" numCol="1" anchor="t" anchorCtr="0" compatLnSpc="1">
              <a:prstTxWarp prst="textNoShape">
                <a:avLst/>
              </a:prstTxWarp>
            </a:bodyPr>
            <a:lstStyle/>
            <a:p>
              <a:endParaRPr lang="es-AR" sz="1200"/>
            </a:p>
          </p:txBody>
        </p:sp>
        <p:sp>
          <p:nvSpPr>
            <p:cNvPr id="25" name="Rectangle 7"/>
            <p:cNvSpPr>
              <a:spLocks noChangeArrowheads="1"/>
            </p:cNvSpPr>
            <p:nvPr/>
          </p:nvSpPr>
          <p:spPr bwMode="auto">
            <a:xfrm>
              <a:off x="3955721" y="1616556"/>
              <a:ext cx="1440160" cy="288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spcAft>
                  <a:spcPts val="1000"/>
                </a:spcAft>
              </a:pPr>
              <a:r>
                <a:rPr lang="es-ES_tradnl" sz="1200" b="1" dirty="0">
                  <a:latin typeface="Arial" pitchFamily="34" charset="0"/>
                  <a:cs typeface="Arial" pitchFamily="34" charset="0"/>
                </a:rPr>
                <a:t>Modificar Datos Personales</a:t>
              </a:r>
              <a:endParaRPr lang="es-AR" sz="1200" b="1" dirty="0">
                <a:latin typeface="Arial" pitchFamily="34" charset="0"/>
                <a:cs typeface="Arial" pitchFamily="34" charset="0"/>
              </a:endParaRPr>
            </a:p>
          </p:txBody>
        </p:sp>
        <p:sp>
          <p:nvSpPr>
            <p:cNvPr id="33" name="32 CuadroTexto"/>
            <p:cNvSpPr txBox="1"/>
            <p:nvPr/>
          </p:nvSpPr>
          <p:spPr>
            <a:xfrm>
              <a:off x="1033668" y="2337562"/>
              <a:ext cx="1152128" cy="523220"/>
            </a:xfrm>
            <a:prstGeom prst="rect">
              <a:avLst/>
            </a:prstGeom>
            <a:noFill/>
          </p:spPr>
          <p:txBody>
            <a:bodyPr wrap="square" rtlCol="0">
              <a:spAutoFit/>
            </a:bodyPr>
            <a:lstStyle/>
            <a:p>
              <a:r>
                <a:rPr lang="es-ES_tradnl" sz="1400" dirty="0"/>
                <a:t>Usuario Registrado</a:t>
              </a:r>
              <a:endParaRPr lang="es-AR" sz="1400" dirty="0"/>
            </a:p>
          </p:txBody>
        </p:sp>
        <p:sp>
          <p:nvSpPr>
            <p:cNvPr id="35" name="34 CuadroTexto"/>
            <p:cNvSpPr txBox="1"/>
            <p:nvPr/>
          </p:nvSpPr>
          <p:spPr>
            <a:xfrm>
              <a:off x="413020" y="6334780"/>
              <a:ext cx="1152128" cy="523220"/>
            </a:xfrm>
            <a:prstGeom prst="rect">
              <a:avLst/>
            </a:prstGeom>
            <a:noFill/>
          </p:spPr>
          <p:txBody>
            <a:bodyPr wrap="square" rtlCol="0">
              <a:spAutoFit/>
            </a:bodyPr>
            <a:lstStyle/>
            <a:p>
              <a:r>
                <a:rPr lang="es-ES_tradnl" sz="1400" dirty="0"/>
                <a:t>Usuario Anónimo</a:t>
              </a:r>
              <a:endParaRPr lang="es-AR" sz="1400" dirty="0"/>
            </a:p>
          </p:txBody>
        </p:sp>
        <p:sp>
          <p:nvSpPr>
            <p:cNvPr id="37" name="36 CuadroTexto"/>
            <p:cNvSpPr txBox="1"/>
            <p:nvPr/>
          </p:nvSpPr>
          <p:spPr>
            <a:xfrm>
              <a:off x="7668569" y="4570124"/>
              <a:ext cx="1152128" cy="523220"/>
            </a:xfrm>
            <a:prstGeom prst="rect">
              <a:avLst/>
            </a:prstGeom>
            <a:noFill/>
          </p:spPr>
          <p:txBody>
            <a:bodyPr wrap="square" rtlCol="0">
              <a:spAutoFit/>
            </a:bodyPr>
            <a:lstStyle/>
            <a:p>
              <a:r>
                <a:rPr lang="es-ES_tradnl" sz="1400" dirty="0"/>
                <a:t>Servidor Externo</a:t>
              </a:r>
              <a:endParaRPr lang="es-AR" sz="1400" dirty="0"/>
            </a:p>
          </p:txBody>
        </p:sp>
        <p:sp>
          <p:nvSpPr>
            <p:cNvPr id="38" name="37 Flecha derecha"/>
            <p:cNvSpPr/>
            <p:nvPr/>
          </p:nvSpPr>
          <p:spPr>
            <a:xfrm rot="1569805" flipV="1">
              <a:off x="2206150" y="2972880"/>
              <a:ext cx="1519722" cy="73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39 Flecha derecha"/>
            <p:cNvSpPr/>
            <p:nvPr/>
          </p:nvSpPr>
          <p:spPr>
            <a:xfrm rot="1388567">
              <a:off x="1248318" y="4637799"/>
              <a:ext cx="240596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40 Flecha derecha"/>
            <p:cNvSpPr/>
            <p:nvPr/>
          </p:nvSpPr>
          <p:spPr>
            <a:xfrm rot="199818" flipV="1">
              <a:off x="2123442" y="6056328"/>
              <a:ext cx="161565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3" name="42 Flecha derecha"/>
            <p:cNvSpPr/>
            <p:nvPr/>
          </p:nvSpPr>
          <p:spPr>
            <a:xfrm rot="18547800">
              <a:off x="5075661" y="5328693"/>
              <a:ext cx="1186366" cy="4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43 Flecha derecha"/>
            <p:cNvSpPr/>
            <p:nvPr/>
          </p:nvSpPr>
          <p:spPr>
            <a:xfrm>
              <a:off x="5151908" y="4428913"/>
              <a:ext cx="46972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6" name="45 Flecha derecha"/>
            <p:cNvSpPr/>
            <p:nvPr/>
          </p:nvSpPr>
          <p:spPr>
            <a:xfrm rot="876515">
              <a:off x="2247496" y="2289118"/>
              <a:ext cx="133477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46 Flecha derecha"/>
            <p:cNvSpPr/>
            <p:nvPr/>
          </p:nvSpPr>
          <p:spPr>
            <a:xfrm rot="1702147" flipV="1">
              <a:off x="1656116" y="3496960"/>
              <a:ext cx="2369008" cy="65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Flecha derecha"/>
            <p:cNvSpPr/>
            <p:nvPr/>
          </p:nvSpPr>
          <p:spPr>
            <a:xfrm>
              <a:off x="2267744" y="1654108"/>
              <a:ext cx="138391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50" name="49 Conector recto"/>
            <p:cNvCxnSpPr/>
            <p:nvPr/>
          </p:nvCxnSpPr>
          <p:spPr>
            <a:xfrm flipV="1">
              <a:off x="7132818" y="4037102"/>
              <a:ext cx="535751" cy="182212"/>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52" name="51 CuadroTexto"/>
            <p:cNvSpPr txBox="1"/>
            <p:nvPr/>
          </p:nvSpPr>
          <p:spPr>
            <a:xfrm>
              <a:off x="4844297" y="4013088"/>
              <a:ext cx="1368152" cy="307777"/>
            </a:xfrm>
            <a:prstGeom prst="rect">
              <a:avLst/>
            </a:prstGeom>
            <a:noFill/>
          </p:spPr>
          <p:txBody>
            <a:bodyPr wrap="square" rtlCol="0">
              <a:spAutoFit/>
            </a:bodyPr>
            <a:lstStyle/>
            <a:p>
              <a:r>
                <a:rPr lang="es-ES_tradnl" sz="1400" dirty="0"/>
                <a:t>&lt;&lt;Usos&gt;&gt;</a:t>
              </a:r>
              <a:endParaRPr lang="es-AR" sz="1400" dirty="0"/>
            </a:p>
          </p:txBody>
        </p:sp>
        <p:sp>
          <p:nvSpPr>
            <p:cNvPr id="53" name="52 CuadroTexto"/>
            <p:cNvSpPr txBox="1"/>
            <p:nvPr/>
          </p:nvSpPr>
          <p:spPr>
            <a:xfrm>
              <a:off x="5564377" y="5289487"/>
              <a:ext cx="1296144" cy="307777"/>
            </a:xfrm>
            <a:prstGeom prst="rect">
              <a:avLst/>
            </a:prstGeom>
            <a:noFill/>
          </p:spPr>
          <p:txBody>
            <a:bodyPr wrap="square" rtlCol="0">
              <a:spAutoFit/>
            </a:bodyPr>
            <a:lstStyle/>
            <a:p>
              <a:r>
                <a:rPr lang="es-ES_tradnl" sz="1400" dirty="0"/>
                <a:t>&lt;&lt;Usos&gt;&gt;</a:t>
              </a:r>
              <a:endParaRPr lang="es-AR" sz="1400" dirty="0"/>
            </a:p>
          </p:txBody>
        </p:sp>
        <p:grpSp>
          <p:nvGrpSpPr>
            <p:cNvPr id="9" name="1034 Grupo"/>
            <p:cNvGrpSpPr/>
            <p:nvPr/>
          </p:nvGrpSpPr>
          <p:grpSpPr>
            <a:xfrm>
              <a:off x="1247806" y="1456189"/>
              <a:ext cx="361926" cy="797613"/>
              <a:chOff x="603385" y="2404950"/>
              <a:chExt cx="361926" cy="1015308"/>
            </a:xfrm>
          </p:grpSpPr>
          <p:sp>
            <p:nvSpPr>
              <p:cNvPr id="3" name="2 Elipse"/>
              <p:cNvSpPr/>
              <p:nvPr/>
            </p:nvSpPr>
            <p:spPr>
              <a:xfrm>
                <a:off x="619226" y="2404950"/>
                <a:ext cx="259563" cy="251267"/>
              </a:xfrm>
              <a:prstGeom prst="ellipse">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cxnSp>
            <p:nvCxnSpPr>
              <p:cNvPr id="6" name="5 Conector recto"/>
              <p:cNvCxnSpPr>
                <a:stCxn id="3" idx="4"/>
              </p:cNvCxnSpPr>
              <p:nvPr/>
            </p:nvCxnSpPr>
            <p:spPr>
              <a:xfrm>
                <a:off x="749008" y="2656217"/>
                <a:ext cx="43261" cy="532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792269" y="3170876"/>
                <a:ext cx="173042" cy="228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flipH="1">
                <a:off x="693239" y="3170876"/>
                <a:ext cx="99030" cy="249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stCxn id="3" idx="4"/>
              </p:cNvCxnSpPr>
              <p:nvPr/>
            </p:nvCxnSpPr>
            <p:spPr>
              <a:xfrm>
                <a:off x="749008" y="2656217"/>
                <a:ext cx="216303" cy="238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flipH="1">
                <a:off x="603385" y="2662124"/>
                <a:ext cx="150212" cy="232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89 Grupo"/>
            <p:cNvGrpSpPr/>
            <p:nvPr/>
          </p:nvGrpSpPr>
          <p:grpSpPr>
            <a:xfrm>
              <a:off x="1420848" y="5574612"/>
              <a:ext cx="361926" cy="836948"/>
              <a:chOff x="603385" y="2404950"/>
              <a:chExt cx="361926" cy="1015308"/>
            </a:xfrm>
          </p:grpSpPr>
          <p:sp>
            <p:nvSpPr>
              <p:cNvPr id="91" name="90 Elipse"/>
              <p:cNvSpPr/>
              <p:nvPr/>
            </p:nvSpPr>
            <p:spPr>
              <a:xfrm>
                <a:off x="619226" y="2404950"/>
                <a:ext cx="259563" cy="251267"/>
              </a:xfrm>
              <a:prstGeom prst="ellipse">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cxnSp>
            <p:nvCxnSpPr>
              <p:cNvPr id="92" name="91 Conector recto"/>
              <p:cNvCxnSpPr>
                <a:stCxn id="91" idx="4"/>
              </p:cNvCxnSpPr>
              <p:nvPr/>
            </p:nvCxnSpPr>
            <p:spPr>
              <a:xfrm>
                <a:off x="749008" y="2656217"/>
                <a:ext cx="43261" cy="532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a:off x="792269" y="3170876"/>
                <a:ext cx="173042" cy="228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93 Conector recto"/>
              <p:cNvCxnSpPr/>
              <p:nvPr/>
            </p:nvCxnSpPr>
            <p:spPr>
              <a:xfrm flipH="1">
                <a:off x="693239" y="3170876"/>
                <a:ext cx="99030" cy="249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94 Conector recto"/>
              <p:cNvCxnSpPr>
                <a:stCxn id="91" idx="4"/>
              </p:cNvCxnSpPr>
              <p:nvPr/>
            </p:nvCxnSpPr>
            <p:spPr>
              <a:xfrm>
                <a:off x="749008" y="2656217"/>
                <a:ext cx="216303" cy="238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95 Conector recto"/>
              <p:cNvCxnSpPr/>
              <p:nvPr/>
            </p:nvCxnSpPr>
            <p:spPr>
              <a:xfrm flipH="1">
                <a:off x="603385" y="2662124"/>
                <a:ext cx="150212" cy="232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96 Grupo"/>
            <p:cNvGrpSpPr/>
            <p:nvPr/>
          </p:nvGrpSpPr>
          <p:grpSpPr>
            <a:xfrm>
              <a:off x="7876597" y="3459324"/>
              <a:ext cx="361926" cy="1015308"/>
              <a:chOff x="603385" y="2404950"/>
              <a:chExt cx="361926" cy="1015308"/>
            </a:xfrm>
          </p:grpSpPr>
          <p:sp>
            <p:nvSpPr>
              <p:cNvPr id="98" name="97 Elipse"/>
              <p:cNvSpPr/>
              <p:nvPr/>
            </p:nvSpPr>
            <p:spPr>
              <a:xfrm>
                <a:off x="619226" y="2404950"/>
                <a:ext cx="259563" cy="251267"/>
              </a:xfrm>
              <a:prstGeom prst="ellipse">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cxnSp>
            <p:nvCxnSpPr>
              <p:cNvPr id="99" name="98 Conector recto"/>
              <p:cNvCxnSpPr>
                <a:stCxn id="98" idx="4"/>
              </p:cNvCxnSpPr>
              <p:nvPr/>
            </p:nvCxnSpPr>
            <p:spPr>
              <a:xfrm>
                <a:off x="749008" y="2656217"/>
                <a:ext cx="43261" cy="532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99 Conector recto"/>
              <p:cNvCxnSpPr/>
              <p:nvPr/>
            </p:nvCxnSpPr>
            <p:spPr>
              <a:xfrm>
                <a:off x="792269" y="3170876"/>
                <a:ext cx="173042" cy="228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100 Conector recto"/>
              <p:cNvCxnSpPr/>
              <p:nvPr/>
            </p:nvCxnSpPr>
            <p:spPr>
              <a:xfrm flipH="1">
                <a:off x="693239" y="3170876"/>
                <a:ext cx="99030" cy="249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101 Conector recto"/>
              <p:cNvCxnSpPr>
                <a:stCxn id="98" idx="4"/>
              </p:cNvCxnSpPr>
              <p:nvPr/>
            </p:nvCxnSpPr>
            <p:spPr>
              <a:xfrm>
                <a:off x="749008" y="2656217"/>
                <a:ext cx="216303" cy="238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102 Conector recto"/>
              <p:cNvCxnSpPr/>
              <p:nvPr/>
            </p:nvCxnSpPr>
            <p:spPr>
              <a:xfrm flipH="1">
                <a:off x="603385" y="2662124"/>
                <a:ext cx="150212" cy="232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53 CuadroTexto"/>
            <p:cNvSpPr txBox="1"/>
            <p:nvPr/>
          </p:nvSpPr>
          <p:spPr>
            <a:xfrm>
              <a:off x="66924" y="4608435"/>
              <a:ext cx="1152128" cy="523220"/>
            </a:xfrm>
            <a:prstGeom prst="rect">
              <a:avLst/>
            </a:prstGeom>
            <a:noFill/>
          </p:spPr>
          <p:txBody>
            <a:bodyPr wrap="square" rtlCol="0">
              <a:spAutoFit/>
            </a:bodyPr>
            <a:lstStyle/>
            <a:p>
              <a:r>
                <a:rPr lang="es-ES_tradnl" sz="1400" dirty="0"/>
                <a:t>Usuario Lectura</a:t>
              </a:r>
              <a:endParaRPr lang="es-AR" sz="1400" dirty="0"/>
            </a:p>
          </p:txBody>
        </p:sp>
        <p:grpSp>
          <p:nvGrpSpPr>
            <p:cNvPr id="18" name="54 Grupo"/>
            <p:cNvGrpSpPr/>
            <p:nvPr/>
          </p:nvGrpSpPr>
          <p:grpSpPr>
            <a:xfrm>
              <a:off x="181144" y="3855908"/>
              <a:ext cx="361926" cy="773750"/>
              <a:chOff x="603385" y="2404950"/>
              <a:chExt cx="361926" cy="1015308"/>
            </a:xfrm>
          </p:grpSpPr>
          <p:sp>
            <p:nvSpPr>
              <p:cNvPr id="56" name="55 Elipse"/>
              <p:cNvSpPr/>
              <p:nvPr/>
            </p:nvSpPr>
            <p:spPr>
              <a:xfrm>
                <a:off x="619226" y="2404950"/>
                <a:ext cx="259563" cy="251267"/>
              </a:xfrm>
              <a:prstGeom prst="ellipse">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cxnSp>
            <p:nvCxnSpPr>
              <p:cNvPr id="57" name="56 Conector recto"/>
              <p:cNvCxnSpPr>
                <a:stCxn id="56" idx="4"/>
              </p:cNvCxnSpPr>
              <p:nvPr/>
            </p:nvCxnSpPr>
            <p:spPr>
              <a:xfrm>
                <a:off x="749008" y="2656217"/>
                <a:ext cx="43261" cy="532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57 Conector recto"/>
              <p:cNvCxnSpPr/>
              <p:nvPr/>
            </p:nvCxnSpPr>
            <p:spPr>
              <a:xfrm>
                <a:off x="792269" y="3170876"/>
                <a:ext cx="173042" cy="228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flipH="1">
                <a:off x="693239" y="3170876"/>
                <a:ext cx="99030" cy="249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59 Conector recto"/>
              <p:cNvCxnSpPr>
                <a:stCxn id="56" idx="4"/>
              </p:cNvCxnSpPr>
              <p:nvPr/>
            </p:nvCxnSpPr>
            <p:spPr>
              <a:xfrm>
                <a:off x="749008" y="2656217"/>
                <a:ext cx="216303" cy="238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60 Conector recto"/>
              <p:cNvCxnSpPr/>
              <p:nvPr/>
            </p:nvCxnSpPr>
            <p:spPr>
              <a:xfrm flipH="1">
                <a:off x="603385" y="2662124"/>
                <a:ext cx="150212" cy="232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27 Grupo"/>
            <p:cNvGrpSpPr/>
            <p:nvPr/>
          </p:nvGrpSpPr>
          <p:grpSpPr>
            <a:xfrm rot="1800000">
              <a:off x="722030" y="2842444"/>
              <a:ext cx="89869" cy="797657"/>
              <a:chOff x="722030" y="2842444"/>
              <a:chExt cx="89869" cy="797657"/>
            </a:xfrm>
          </p:grpSpPr>
          <p:cxnSp>
            <p:nvCxnSpPr>
              <p:cNvPr id="7" name="6 Conector recto"/>
              <p:cNvCxnSpPr/>
              <p:nvPr/>
            </p:nvCxnSpPr>
            <p:spPr>
              <a:xfrm>
                <a:off x="723812" y="2842444"/>
                <a:ext cx="27257" cy="6074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67 Triángulo isósceles"/>
              <p:cNvSpPr/>
              <p:nvPr/>
            </p:nvSpPr>
            <p:spPr>
              <a:xfrm flipV="1">
                <a:off x="722030" y="3445616"/>
                <a:ext cx="89869" cy="19448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6" name="26 Grupo"/>
            <p:cNvGrpSpPr/>
            <p:nvPr/>
          </p:nvGrpSpPr>
          <p:grpSpPr>
            <a:xfrm rot="-2100000">
              <a:off x="1104547" y="4809132"/>
              <a:ext cx="89869" cy="747687"/>
              <a:chOff x="611560" y="4697537"/>
              <a:chExt cx="89869" cy="747687"/>
            </a:xfrm>
          </p:grpSpPr>
          <p:cxnSp>
            <p:nvCxnSpPr>
              <p:cNvPr id="70" name="69 Conector recto"/>
              <p:cNvCxnSpPr/>
              <p:nvPr/>
            </p:nvCxnSpPr>
            <p:spPr>
              <a:xfrm>
                <a:off x="642867" y="4837729"/>
                <a:ext cx="27257" cy="6074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70 Triángulo isósceles"/>
              <p:cNvSpPr/>
              <p:nvPr/>
            </p:nvSpPr>
            <p:spPr>
              <a:xfrm>
                <a:off x="611560" y="4697537"/>
                <a:ext cx="89869" cy="19448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1709779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068388" y="-405635"/>
            <a:ext cx="10058400" cy="1450757"/>
          </a:xfrm>
        </p:spPr>
        <p:txBody>
          <a:bodyPr/>
          <a:lstStyle/>
          <a:p>
            <a:r>
              <a:rPr lang="es-ES_tradnl" dirty="0" smtClean="0"/>
              <a:t>Casos de uso - Escenarios</a:t>
            </a:r>
            <a:endParaRPr lang="es-AR" dirty="0"/>
          </a:p>
        </p:txBody>
      </p:sp>
      <p:sp>
        <p:nvSpPr>
          <p:cNvPr id="10" name="Marcador de contenido 9"/>
          <p:cNvSpPr>
            <a:spLocks noGrp="1"/>
          </p:cNvSpPr>
          <p:nvPr>
            <p:ph idx="1"/>
          </p:nvPr>
        </p:nvSpPr>
        <p:spPr/>
        <p:txBody>
          <a:bodyPr/>
          <a:lstStyle/>
          <a:p>
            <a:endParaRPr lang="es-ES"/>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6" name="Marcador de número de diapositiva 5"/>
          <p:cNvSpPr>
            <a:spLocks noGrp="1"/>
          </p:cNvSpPr>
          <p:nvPr>
            <p:ph type="sldNum" sz="quarter" idx="12"/>
          </p:nvPr>
        </p:nvSpPr>
        <p:spPr/>
        <p:txBody>
          <a:bodyPr/>
          <a:lstStyle/>
          <a:p>
            <a:fld id="{4313BD7E-F7C4-4BB1-B30C-B930CCB70064}" type="slidenum">
              <a:rPr lang="es-ES" smtClean="0"/>
              <a:pPr/>
              <a:t>27</a:t>
            </a:fld>
            <a:endParaRPr lang="es-ES"/>
          </a:p>
        </p:txBody>
      </p:sp>
      <p:graphicFrame>
        <p:nvGraphicFramePr>
          <p:cNvPr id="4" name="3 Tabla"/>
          <p:cNvGraphicFramePr>
            <a:graphicFrameLocks noGrp="1"/>
          </p:cNvGraphicFramePr>
          <p:nvPr>
            <p:extLst/>
          </p:nvPr>
        </p:nvGraphicFramePr>
        <p:xfrm>
          <a:off x="2063553" y="980729"/>
          <a:ext cx="8244407" cy="5328591"/>
        </p:xfrm>
        <a:graphic>
          <a:graphicData uri="http://schemas.openxmlformats.org/drawingml/2006/table">
            <a:tbl>
              <a:tblPr/>
              <a:tblGrid>
                <a:gridCol w="2268791"/>
                <a:gridCol w="2987808"/>
                <a:gridCol w="2987808"/>
              </a:tblGrid>
              <a:tr h="294953">
                <a:tc>
                  <a:txBody>
                    <a:bodyPr/>
                    <a:lstStyle/>
                    <a:p>
                      <a:pPr algn="just">
                        <a:spcAft>
                          <a:spcPts val="600"/>
                        </a:spcAft>
                      </a:pPr>
                      <a:r>
                        <a:rPr lang="es-ES" sz="1200" b="1" dirty="0" smtClean="0">
                          <a:latin typeface="Verdana"/>
                          <a:ea typeface="Times New Roman"/>
                        </a:rPr>
                        <a:t>Nombre</a:t>
                      </a:r>
                      <a:r>
                        <a:rPr lang="es-ES" sz="1200" b="1" baseline="0" dirty="0" smtClean="0">
                          <a:latin typeface="Verdana"/>
                          <a:ea typeface="Times New Roman"/>
                        </a:rPr>
                        <a:t> </a:t>
                      </a:r>
                      <a:r>
                        <a:rPr lang="es-ES" sz="1200" b="1" dirty="0" smtClean="0">
                          <a:latin typeface="Verdana"/>
                          <a:ea typeface="Times New Roman"/>
                        </a:rPr>
                        <a:t>del caso de</a:t>
                      </a:r>
                      <a:r>
                        <a:rPr lang="es-ES" sz="1200" b="1" baseline="0" dirty="0" smtClean="0">
                          <a:latin typeface="Verdana"/>
                          <a:ea typeface="Times New Roman"/>
                        </a:rPr>
                        <a:t> uso:</a:t>
                      </a:r>
                      <a:r>
                        <a:rPr lang="es-ES_tradnl" sz="1200" dirty="0" smtClean="0">
                          <a:latin typeface="Times New Roman"/>
                          <a:ea typeface="Times New Roman"/>
                        </a:rPr>
                        <a:t> </a:t>
                      </a:r>
                      <a:endParaRPr lang="es-AR" sz="1200" dirty="0">
                        <a:latin typeface="Times New Roman"/>
                        <a:ea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600"/>
                        </a:spcAft>
                      </a:pPr>
                      <a:r>
                        <a:rPr lang="es-ES" sz="1200" dirty="0" smtClean="0">
                          <a:latin typeface="Verdana"/>
                          <a:ea typeface="Times New Roman"/>
                        </a:rPr>
                        <a:t>Iniciar sesión</a:t>
                      </a:r>
                      <a:endParaRPr lang="es-AR" sz="1200" dirty="0">
                        <a:latin typeface="Times New Roman"/>
                        <a:ea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r>
              <a:tr h="503154">
                <a:tc>
                  <a:txBody>
                    <a:bodyPr/>
                    <a:lstStyle/>
                    <a:p>
                      <a:pPr algn="just">
                        <a:spcAft>
                          <a:spcPts val="600"/>
                        </a:spcAft>
                      </a:pPr>
                      <a:r>
                        <a:rPr lang="es-ES" sz="1200" b="1" dirty="0" smtClean="0">
                          <a:latin typeface="Verdana"/>
                          <a:ea typeface="Times New Roman"/>
                        </a:rPr>
                        <a:t>Descripción:</a:t>
                      </a:r>
                      <a:endParaRPr kumimoji="0" lang="es-AR" sz="1200" kern="1200" dirty="0" smtClean="0">
                        <a:solidFill>
                          <a:schemeClr val="tx1"/>
                        </a:solidFill>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600"/>
                        </a:spcAft>
                      </a:pPr>
                      <a:r>
                        <a:rPr kumimoji="0" lang="es-AR" sz="1200" kern="1200" dirty="0" smtClean="0">
                          <a:solidFill>
                            <a:schemeClr val="tx1"/>
                          </a:solidFill>
                          <a:latin typeface="Verdana"/>
                          <a:ea typeface="Times New Roman"/>
                          <a:cs typeface="Times New Roman"/>
                        </a:rPr>
                        <a:t>Este caso de uso describe el evento en el que </a:t>
                      </a:r>
                      <a:r>
                        <a:rPr kumimoji="0" lang="es-ES" sz="1200" kern="1200" dirty="0" smtClean="0">
                          <a:solidFill>
                            <a:schemeClr val="tx1"/>
                          </a:solidFill>
                          <a:latin typeface="Verdana"/>
                          <a:ea typeface="Times New Roman"/>
                          <a:cs typeface="Times New Roman"/>
                        </a:rPr>
                        <a:t>un usuario registrado</a:t>
                      </a:r>
                      <a:r>
                        <a:rPr kumimoji="0" lang="es-ES" sz="1200" kern="1200" baseline="0" dirty="0" smtClean="0">
                          <a:solidFill>
                            <a:schemeClr val="tx1"/>
                          </a:solidFill>
                          <a:latin typeface="Verdana"/>
                          <a:ea typeface="Times New Roman"/>
                          <a:cs typeface="Times New Roman"/>
                        </a:rPr>
                        <a:t> </a:t>
                      </a:r>
                      <a:r>
                        <a:rPr kumimoji="0" lang="es-ES" sz="1200" kern="1200" dirty="0" smtClean="0">
                          <a:solidFill>
                            <a:schemeClr val="tx1"/>
                          </a:solidFill>
                          <a:latin typeface="Verdana"/>
                          <a:ea typeface="Times New Roman"/>
                          <a:cs typeface="Times New Roman"/>
                        </a:rPr>
                        <a:t>inicia</a:t>
                      </a:r>
                      <a:r>
                        <a:rPr kumimoji="0" lang="es-ES" sz="1200" kern="1200" baseline="0" dirty="0" smtClean="0">
                          <a:solidFill>
                            <a:schemeClr val="tx1"/>
                          </a:solidFill>
                          <a:latin typeface="Verdana"/>
                          <a:ea typeface="Times New Roman"/>
                          <a:cs typeface="Times New Roman"/>
                        </a:rPr>
                        <a:t> </a:t>
                      </a:r>
                      <a:r>
                        <a:rPr kumimoji="0" lang="es-ES" sz="1200" kern="1200" dirty="0" smtClean="0">
                          <a:solidFill>
                            <a:schemeClr val="tx1"/>
                          </a:solidFill>
                          <a:latin typeface="Verdana"/>
                          <a:ea typeface="Times New Roman"/>
                          <a:cs typeface="Times New Roman"/>
                        </a:rPr>
                        <a:t>sesión con su nombre de usuario y contraseña.</a:t>
                      </a:r>
                      <a:endParaRPr kumimoji="0" lang="es-AR" sz="1200" kern="1200" dirty="0" smtClean="0">
                        <a:solidFill>
                          <a:schemeClr val="tx1"/>
                        </a:solidFill>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r>
              <a:tr h="399199">
                <a:tc>
                  <a:txBody>
                    <a:bodyPr/>
                    <a:lstStyle/>
                    <a:p>
                      <a:pPr marL="0" marR="0" indent="0" algn="just" defTabSz="914400" rtl="0" eaLnBrk="1" fontAlgn="auto" latinLnBrk="0" hangingPunct="1">
                        <a:lnSpc>
                          <a:spcPct val="100000"/>
                        </a:lnSpc>
                        <a:spcBef>
                          <a:spcPts val="0"/>
                        </a:spcBef>
                        <a:spcAft>
                          <a:spcPts val="600"/>
                        </a:spcAft>
                        <a:buClrTx/>
                        <a:buSzTx/>
                        <a:buFontTx/>
                        <a:buNone/>
                        <a:tabLst/>
                        <a:defRPr/>
                      </a:pPr>
                      <a:r>
                        <a:rPr lang="es-ES" sz="1200" b="1" dirty="0" smtClean="0">
                          <a:latin typeface="Verdana"/>
                          <a:ea typeface="Times New Roman"/>
                          <a:cs typeface="Times New Roman"/>
                        </a:rPr>
                        <a:t>Actores: </a:t>
                      </a:r>
                      <a:endParaRPr lang="es-AR" sz="1200" dirty="0" smtClean="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600"/>
                        </a:spcAft>
                      </a:pPr>
                      <a:r>
                        <a:rPr kumimoji="0" lang="es-ES_tradnl" sz="1200" kern="1200" dirty="0" smtClean="0">
                          <a:solidFill>
                            <a:schemeClr val="tx1"/>
                          </a:solidFill>
                          <a:latin typeface="Verdana"/>
                          <a:ea typeface="Times New Roman"/>
                          <a:cs typeface="Times New Roman"/>
                        </a:rPr>
                        <a:t>Usuario Registrado</a:t>
                      </a:r>
                      <a:endParaRPr kumimoji="0" lang="es-AR" sz="1200" kern="1200" dirty="0" smtClean="0">
                        <a:solidFill>
                          <a:schemeClr val="tx1"/>
                        </a:solidFill>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r>
              <a:tr h="399199">
                <a:tc>
                  <a:txBody>
                    <a:bodyPr/>
                    <a:lstStyle/>
                    <a:p>
                      <a:pPr marL="0" marR="0" indent="0" algn="just" defTabSz="914400" rtl="0" eaLnBrk="1" fontAlgn="auto" latinLnBrk="0" hangingPunct="1">
                        <a:lnSpc>
                          <a:spcPct val="100000"/>
                        </a:lnSpc>
                        <a:spcBef>
                          <a:spcPts val="0"/>
                        </a:spcBef>
                        <a:spcAft>
                          <a:spcPts val="600"/>
                        </a:spcAft>
                        <a:buClrTx/>
                        <a:buSzTx/>
                        <a:buFontTx/>
                        <a:buNone/>
                        <a:tabLst/>
                        <a:defRPr/>
                      </a:pPr>
                      <a:r>
                        <a:rPr lang="es-ES" sz="1200" b="1" dirty="0" smtClean="0">
                          <a:latin typeface="Verdana"/>
                          <a:ea typeface="Times New Roman"/>
                        </a:rPr>
                        <a:t>Precondiciones:</a:t>
                      </a:r>
                      <a:r>
                        <a:rPr lang="es-ES_tradnl" sz="1200" dirty="0" smtClean="0">
                          <a:latin typeface="Times New Roman"/>
                          <a:ea typeface="Times New Roman"/>
                        </a:rPr>
                        <a:t> </a:t>
                      </a:r>
                      <a:endParaRPr lang="es-AR" sz="1200" dirty="0" smtClean="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600"/>
                        </a:spcAft>
                      </a:pPr>
                      <a:r>
                        <a:rPr kumimoji="0" lang="es-ES_tradnl" sz="1200" kern="1200" dirty="0" smtClean="0">
                          <a:solidFill>
                            <a:schemeClr val="tx1"/>
                          </a:solidFill>
                          <a:latin typeface="Verdana"/>
                          <a:ea typeface="Times New Roman"/>
                          <a:cs typeface="Times New Roman"/>
                        </a:rPr>
                        <a:t>El</a:t>
                      </a:r>
                      <a:r>
                        <a:rPr kumimoji="0" lang="es-ES_tradnl" sz="1200" kern="1200" baseline="0" dirty="0" smtClean="0">
                          <a:solidFill>
                            <a:schemeClr val="tx1"/>
                          </a:solidFill>
                          <a:latin typeface="Verdana"/>
                          <a:ea typeface="Times New Roman"/>
                          <a:cs typeface="Times New Roman"/>
                        </a:rPr>
                        <a:t> usuario debe estar registrado en el sistema</a:t>
                      </a:r>
                      <a:endParaRPr kumimoji="0" lang="es-AR" sz="1200" kern="1200" dirty="0" smtClean="0">
                        <a:solidFill>
                          <a:schemeClr val="tx1"/>
                        </a:solidFill>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r>
              <a:tr h="399199">
                <a:tc>
                  <a:txBody>
                    <a:bodyPr/>
                    <a:lstStyle/>
                    <a:p>
                      <a:pPr marL="0" marR="0" indent="0" algn="just" defTabSz="914400" rtl="0" eaLnBrk="1" fontAlgn="auto" latinLnBrk="0" hangingPunct="1">
                        <a:lnSpc>
                          <a:spcPct val="100000"/>
                        </a:lnSpc>
                        <a:spcBef>
                          <a:spcPts val="0"/>
                        </a:spcBef>
                        <a:spcAft>
                          <a:spcPts val="600"/>
                        </a:spcAft>
                        <a:buClrTx/>
                        <a:buSzTx/>
                        <a:buFontTx/>
                        <a:buNone/>
                        <a:tabLst/>
                        <a:defRPr/>
                      </a:pPr>
                      <a:r>
                        <a:rPr lang="es-ES_tradnl" sz="1200" b="1" dirty="0" smtClean="0">
                          <a:latin typeface="Verdana"/>
                          <a:ea typeface="Times New Roman"/>
                          <a:cs typeface="Times New Roman"/>
                        </a:rPr>
                        <a:t>Ocasionador:</a:t>
                      </a:r>
                      <a:endParaRPr lang="es-AR" sz="1200" b="1" dirty="0" smtClean="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600"/>
                        </a:spcAft>
                      </a:pPr>
                      <a:r>
                        <a:rPr kumimoji="0" lang="es-ES_tradnl" sz="1200" kern="1200" dirty="0" smtClean="0">
                          <a:solidFill>
                            <a:schemeClr val="tx1"/>
                          </a:solidFill>
                          <a:latin typeface="Verdana"/>
                          <a:ea typeface="Times New Roman"/>
                          <a:cs typeface="Times New Roman"/>
                        </a:rPr>
                        <a:t>El usuario accede al sito</a:t>
                      </a:r>
                      <a:r>
                        <a:rPr kumimoji="0" lang="es-ES_tradnl" sz="1200" kern="1200" baseline="0" dirty="0" smtClean="0">
                          <a:solidFill>
                            <a:schemeClr val="tx1"/>
                          </a:solidFill>
                          <a:latin typeface="Verdana"/>
                          <a:ea typeface="Times New Roman"/>
                          <a:cs typeface="Times New Roman"/>
                        </a:rPr>
                        <a:t> web para </a:t>
                      </a:r>
                      <a:r>
                        <a:rPr kumimoji="0" lang="es-ES_tradnl" sz="1200" kern="1200" dirty="0" smtClean="0">
                          <a:solidFill>
                            <a:schemeClr val="tx1"/>
                          </a:solidFill>
                          <a:latin typeface="Verdana"/>
                          <a:ea typeface="Times New Roman"/>
                          <a:cs typeface="Times New Roman"/>
                        </a:rPr>
                        <a:t>iniciar una sesión.</a:t>
                      </a:r>
                      <a:endParaRPr kumimoji="0" lang="es-AR" sz="1200" kern="1200" dirty="0" smtClean="0">
                        <a:solidFill>
                          <a:schemeClr val="tx1"/>
                        </a:solidFill>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r>
              <a:tr h="294953">
                <a:tc rowSpan="2">
                  <a:txBody>
                    <a:bodyPr/>
                    <a:lstStyle/>
                    <a:p>
                      <a:pPr marL="342900" marR="0" lvl="0" indent="-342900" algn="just" defTabSz="914400" rtl="0" eaLnBrk="1" fontAlgn="auto" latinLnBrk="0" hangingPunct="1">
                        <a:lnSpc>
                          <a:spcPct val="100000"/>
                        </a:lnSpc>
                        <a:spcBef>
                          <a:spcPts val="600"/>
                        </a:spcBef>
                        <a:spcAft>
                          <a:spcPts val="0"/>
                        </a:spcAft>
                        <a:buClrTx/>
                        <a:buSzTx/>
                        <a:buFont typeface="+mj-lt"/>
                        <a:buNone/>
                        <a:tabLst>
                          <a:tab pos="637540" algn="l"/>
                        </a:tabLst>
                        <a:defRPr/>
                      </a:pPr>
                      <a:r>
                        <a:rPr lang="es-ES" sz="1200" b="1" dirty="0" smtClean="0">
                          <a:latin typeface="Verdana"/>
                          <a:ea typeface="Times New Roman"/>
                        </a:rPr>
                        <a:t>Curso Normal</a:t>
                      </a:r>
                      <a:r>
                        <a:rPr lang="es-ES" sz="1200" b="1" baseline="0" dirty="0" smtClean="0">
                          <a:latin typeface="Verdana"/>
                          <a:ea typeface="Times New Roman"/>
                        </a:rPr>
                        <a:t>:</a:t>
                      </a:r>
                      <a:endParaRPr lang="es-AR" sz="1200" dirty="0" smtClean="0">
                        <a:latin typeface="Times New Roman"/>
                        <a:ea typeface="Times New Roman"/>
                      </a:endParaRPr>
                    </a:p>
                    <a:p>
                      <a:pPr marL="342900" lvl="0" indent="-342900" algn="just">
                        <a:spcBef>
                          <a:spcPts val="600"/>
                        </a:spcBef>
                        <a:spcAft>
                          <a:spcPts val="0"/>
                        </a:spcAft>
                        <a:buFont typeface="+mj-lt"/>
                        <a:buNone/>
                        <a:tabLst>
                          <a:tab pos="637540" algn="l"/>
                        </a:tabLst>
                      </a:pPr>
                      <a:endParaRPr lang="es-AR" sz="1200" dirty="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ctr">
                        <a:spcBef>
                          <a:spcPts val="600"/>
                        </a:spcBef>
                        <a:spcAft>
                          <a:spcPts val="0"/>
                        </a:spcAft>
                        <a:buFont typeface="+mj-lt"/>
                        <a:buNone/>
                        <a:tabLst>
                          <a:tab pos="637540" algn="l"/>
                        </a:tabLst>
                      </a:pPr>
                      <a:r>
                        <a:rPr lang="es-ES_tradnl" sz="1200" b="1" dirty="0" smtClean="0">
                          <a:latin typeface="Verdana"/>
                          <a:ea typeface="Times New Roman"/>
                          <a:cs typeface="Times New Roman"/>
                        </a:rPr>
                        <a:t>Acción del Actor</a:t>
                      </a:r>
                      <a:endParaRPr lang="es-AR" sz="1200" b="1" dirty="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ctr">
                        <a:spcBef>
                          <a:spcPts val="600"/>
                        </a:spcBef>
                        <a:spcAft>
                          <a:spcPts val="0"/>
                        </a:spcAft>
                        <a:buFont typeface="+mj-lt"/>
                        <a:buNone/>
                        <a:tabLst>
                          <a:tab pos="637540" algn="l"/>
                        </a:tabLst>
                      </a:pPr>
                      <a:r>
                        <a:rPr lang="es-ES_tradnl" sz="1200" b="1" dirty="0" smtClean="0">
                          <a:latin typeface="Verdana"/>
                          <a:ea typeface="Times New Roman"/>
                          <a:cs typeface="Times New Roman"/>
                        </a:rPr>
                        <a:t>Respuesta del Sistema</a:t>
                      </a:r>
                      <a:endParaRPr lang="es-AR" sz="1200" b="1" dirty="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4416">
                <a:tc vMerge="1">
                  <a:txBody>
                    <a:bodyPr/>
                    <a:lstStyle/>
                    <a:p>
                      <a:endParaRPr lang="es-AR"/>
                    </a:p>
                  </a:txBody>
                  <a:tcPr/>
                </a:tc>
                <a:tc>
                  <a:txBody>
                    <a:bodyPr/>
                    <a:lstStyle/>
                    <a:p>
                      <a:pPr marL="342900" lvl="0" indent="-342900" algn="l">
                        <a:spcBef>
                          <a:spcPts val="600"/>
                        </a:spcBef>
                        <a:spcAft>
                          <a:spcPts val="0"/>
                        </a:spcAft>
                        <a:buFont typeface="+mj-lt"/>
                        <a:buNone/>
                        <a:tabLst>
                          <a:tab pos="637540" algn="l"/>
                        </a:tabLst>
                      </a:pPr>
                      <a:r>
                        <a:rPr lang="es-ES_tradnl" sz="1200" b="1" dirty="0" smtClean="0">
                          <a:latin typeface="Verdana"/>
                          <a:ea typeface="Times New Roman"/>
                          <a:cs typeface="Times New Roman"/>
                        </a:rPr>
                        <a:t>Paso</a:t>
                      </a:r>
                      <a:r>
                        <a:rPr lang="es-ES_tradnl" sz="1200" b="1" baseline="0" dirty="0" smtClean="0">
                          <a:latin typeface="Verdana"/>
                          <a:ea typeface="Times New Roman"/>
                          <a:cs typeface="Times New Roman"/>
                        </a:rPr>
                        <a:t> 1</a:t>
                      </a:r>
                      <a:r>
                        <a:rPr lang="es-ES_tradnl" sz="1200" baseline="0" dirty="0" smtClean="0">
                          <a:latin typeface="Verdana"/>
                          <a:ea typeface="Times New Roman"/>
                          <a:cs typeface="Times New Roman"/>
                        </a:rPr>
                        <a:t>: el usuario selecciona la opción de iniciar sesión.</a:t>
                      </a:r>
                    </a:p>
                    <a:p>
                      <a:pPr marL="342900" lvl="0" indent="-342900" algn="l">
                        <a:spcBef>
                          <a:spcPts val="600"/>
                        </a:spcBef>
                        <a:spcAft>
                          <a:spcPts val="0"/>
                        </a:spcAft>
                        <a:buFont typeface="+mj-lt"/>
                        <a:buNone/>
                        <a:tabLst>
                          <a:tab pos="637540" algn="l"/>
                        </a:tabLst>
                      </a:pPr>
                      <a:r>
                        <a:rPr lang="es-ES_tradnl" sz="1200" b="1" dirty="0" smtClean="0">
                          <a:latin typeface="Verdana"/>
                          <a:ea typeface="Times New Roman"/>
                          <a:cs typeface="Times New Roman"/>
                        </a:rPr>
                        <a:t>Paso 3</a:t>
                      </a:r>
                      <a:r>
                        <a:rPr lang="es-ES_tradnl" sz="1200" dirty="0" smtClean="0">
                          <a:latin typeface="Verdana"/>
                          <a:ea typeface="Times New Roman"/>
                          <a:cs typeface="Times New Roman"/>
                        </a:rPr>
                        <a:t>: el usuario ingresa el nombre de usuario</a:t>
                      </a:r>
                      <a:r>
                        <a:rPr lang="es-ES_tradnl" sz="1200" baseline="0" dirty="0" smtClean="0">
                          <a:latin typeface="Verdana"/>
                          <a:ea typeface="Times New Roman"/>
                          <a:cs typeface="Times New Roman"/>
                        </a:rPr>
                        <a:t>.</a:t>
                      </a:r>
                    </a:p>
                    <a:p>
                      <a:pPr marL="342900" lvl="0" indent="-342900" algn="l">
                        <a:spcBef>
                          <a:spcPts val="600"/>
                        </a:spcBef>
                        <a:spcAft>
                          <a:spcPts val="0"/>
                        </a:spcAft>
                        <a:buFont typeface="+mj-lt"/>
                        <a:buNone/>
                        <a:tabLst>
                          <a:tab pos="637540" algn="l"/>
                        </a:tabLst>
                      </a:pPr>
                      <a:r>
                        <a:rPr lang="es-ES_tradnl" sz="1200" b="1" baseline="0" dirty="0" smtClean="0">
                          <a:latin typeface="Verdana"/>
                          <a:ea typeface="Times New Roman"/>
                          <a:cs typeface="Times New Roman"/>
                        </a:rPr>
                        <a:t>Paso 4</a:t>
                      </a:r>
                      <a:r>
                        <a:rPr lang="es-ES_tradnl" sz="1200" baseline="0" dirty="0" smtClean="0">
                          <a:latin typeface="Verdana"/>
                          <a:ea typeface="Times New Roman"/>
                          <a:cs typeface="Times New Roman"/>
                        </a:rPr>
                        <a:t>: el usuario ingresa la contraseña.</a:t>
                      </a:r>
                    </a:p>
                    <a:p>
                      <a:pPr marL="342900" lvl="0" indent="-342900" algn="l">
                        <a:spcBef>
                          <a:spcPts val="600"/>
                        </a:spcBef>
                        <a:spcAft>
                          <a:spcPts val="0"/>
                        </a:spcAft>
                        <a:buFont typeface="+mj-lt"/>
                        <a:buNone/>
                        <a:tabLst>
                          <a:tab pos="637540" algn="l"/>
                        </a:tabLst>
                      </a:pPr>
                      <a:r>
                        <a:rPr lang="es-ES_tradnl" sz="1200" b="1" baseline="0" dirty="0" smtClean="0">
                          <a:latin typeface="Verdana"/>
                          <a:ea typeface="Times New Roman"/>
                          <a:cs typeface="Times New Roman"/>
                        </a:rPr>
                        <a:t>Paso 5</a:t>
                      </a:r>
                      <a:r>
                        <a:rPr lang="es-ES_tradnl" sz="1200" baseline="0" dirty="0" smtClean="0">
                          <a:latin typeface="Verdana"/>
                          <a:ea typeface="Times New Roman"/>
                          <a:cs typeface="Times New Roman"/>
                        </a:rPr>
                        <a:t>: el usuario presiona ingresar.</a:t>
                      </a:r>
                      <a:endParaRPr lang="es-AR" sz="1200" dirty="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spcBef>
                          <a:spcPts val="600"/>
                        </a:spcBef>
                        <a:spcAft>
                          <a:spcPts val="0"/>
                        </a:spcAft>
                        <a:buFont typeface="+mj-lt"/>
                        <a:buNone/>
                        <a:tabLst>
                          <a:tab pos="637540" algn="l"/>
                        </a:tabLst>
                      </a:pPr>
                      <a:r>
                        <a:rPr lang="es-ES_tradnl" sz="1200" b="1" dirty="0" smtClean="0">
                          <a:latin typeface="Verdana"/>
                          <a:ea typeface="Times New Roman"/>
                          <a:cs typeface="Times New Roman"/>
                        </a:rPr>
                        <a:t>Paso 2</a:t>
                      </a:r>
                      <a:r>
                        <a:rPr lang="es-ES_tradnl" sz="1200" dirty="0" smtClean="0">
                          <a:latin typeface="Verdana"/>
                          <a:ea typeface="Times New Roman"/>
                          <a:cs typeface="Times New Roman"/>
                        </a:rPr>
                        <a:t>: el sistema presenta la pantalla donde</a:t>
                      </a:r>
                      <a:r>
                        <a:rPr lang="es-ES_tradnl" sz="1200" baseline="0" dirty="0" smtClean="0">
                          <a:latin typeface="Verdana"/>
                          <a:ea typeface="Times New Roman"/>
                          <a:cs typeface="Times New Roman"/>
                        </a:rPr>
                        <a:t> se solicita al usuario y contraseña</a:t>
                      </a:r>
                      <a:r>
                        <a:rPr lang="es-ES_tradnl" sz="1200" dirty="0" smtClean="0">
                          <a:latin typeface="Verdana"/>
                          <a:ea typeface="Times New Roman"/>
                          <a:cs typeface="Times New Roman"/>
                        </a:rPr>
                        <a:t>.</a:t>
                      </a:r>
                    </a:p>
                    <a:p>
                      <a:pPr marL="342900" lvl="0" indent="-342900" algn="l">
                        <a:spcBef>
                          <a:spcPts val="600"/>
                        </a:spcBef>
                        <a:spcAft>
                          <a:spcPts val="0"/>
                        </a:spcAft>
                        <a:buFont typeface="+mj-lt"/>
                        <a:buNone/>
                        <a:tabLst>
                          <a:tab pos="637540" algn="l"/>
                        </a:tabLst>
                      </a:pPr>
                      <a:r>
                        <a:rPr lang="es-ES_tradnl" sz="1200" b="1" dirty="0" smtClean="0">
                          <a:latin typeface="Verdana"/>
                          <a:ea typeface="Times New Roman"/>
                          <a:cs typeface="Times New Roman"/>
                        </a:rPr>
                        <a:t>Paso 6</a:t>
                      </a:r>
                      <a:r>
                        <a:rPr lang="es-ES_tradnl" sz="1200" dirty="0" smtClean="0">
                          <a:latin typeface="Verdana"/>
                          <a:ea typeface="Times New Roman"/>
                          <a:cs typeface="Times New Roman"/>
                        </a:rPr>
                        <a:t>: el sistema verifica el</a:t>
                      </a:r>
                      <a:r>
                        <a:rPr lang="es-ES_tradnl" sz="1200" baseline="0" dirty="0" smtClean="0">
                          <a:latin typeface="Verdana"/>
                          <a:ea typeface="Times New Roman"/>
                          <a:cs typeface="Times New Roman"/>
                        </a:rPr>
                        <a:t> nombre de usuario y contraseña.</a:t>
                      </a:r>
                    </a:p>
                    <a:p>
                      <a:pPr marL="342900" lvl="0" indent="-342900" algn="l">
                        <a:spcBef>
                          <a:spcPts val="600"/>
                        </a:spcBef>
                        <a:spcAft>
                          <a:spcPts val="0"/>
                        </a:spcAft>
                        <a:buFont typeface="+mj-lt"/>
                        <a:buNone/>
                        <a:tabLst>
                          <a:tab pos="637540" algn="l"/>
                        </a:tabLst>
                      </a:pPr>
                      <a:r>
                        <a:rPr lang="es-ES_tradnl" sz="1200" b="1" baseline="0" dirty="0" smtClean="0">
                          <a:latin typeface="Verdana"/>
                          <a:ea typeface="Times New Roman"/>
                          <a:cs typeface="Times New Roman"/>
                        </a:rPr>
                        <a:t>Paso 7</a:t>
                      </a:r>
                      <a:r>
                        <a:rPr lang="es-ES_tradnl" sz="1200" baseline="0" dirty="0" smtClean="0">
                          <a:latin typeface="Verdana"/>
                          <a:ea typeface="Times New Roman"/>
                          <a:cs typeface="Times New Roman"/>
                        </a:rPr>
                        <a:t>: el sistema presenta la pantalla de sesión iniciada.</a:t>
                      </a:r>
                      <a:endParaRPr lang="es-AR" sz="1200" dirty="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670">
                <a:tc>
                  <a:txBody>
                    <a:bodyPr/>
                    <a:lstStyle/>
                    <a:p>
                      <a:pPr marL="342900" lvl="0" indent="-342900" algn="just">
                        <a:spcBef>
                          <a:spcPts val="600"/>
                        </a:spcBef>
                        <a:spcAft>
                          <a:spcPts val="0"/>
                        </a:spcAft>
                        <a:buFont typeface="+mj-lt"/>
                        <a:buNone/>
                        <a:tabLst>
                          <a:tab pos="637540" algn="l"/>
                        </a:tabLst>
                      </a:pPr>
                      <a:r>
                        <a:rPr kumimoji="0" lang="es-ES_tradnl" sz="1200" b="1" kern="1200" dirty="0" smtClean="0">
                          <a:solidFill>
                            <a:schemeClr val="tx1"/>
                          </a:solidFill>
                          <a:latin typeface="Verdana"/>
                          <a:ea typeface="Times New Roman"/>
                          <a:cs typeface="+mn-cs"/>
                        </a:rPr>
                        <a:t>Curso Alterno:</a:t>
                      </a:r>
                      <a:endParaRPr kumimoji="0" lang="es-AR" sz="1200" b="1" kern="1200" dirty="0" smtClean="0">
                        <a:solidFill>
                          <a:schemeClr val="tx1"/>
                        </a:solidFill>
                        <a:latin typeface="Verdana"/>
                        <a:ea typeface="Times New Roman"/>
                        <a:cs typeface="+mn-cs"/>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342900" lvl="0" indent="-342900" algn="just">
                        <a:spcBef>
                          <a:spcPts val="600"/>
                        </a:spcBef>
                        <a:spcAft>
                          <a:spcPts val="0"/>
                        </a:spcAft>
                        <a:buFont typeface="+mj-lt"/>
                        <a:buNone/>
                        <a:tabLst>
                          <a:tab pos="637540" algn="l"/>
                        </a:tabLst>
                      </a:pPr>
                      <a:r>
                        <a:rPr lang="es-ES_tradnl" sz="1200" b="1" dirty="0" smtClean="0">
                          <a:latin typeface="Verdana"/>
                          <a:ea typeface="Times New Roman"/>
                          <a:cs typeface="Times New Roman"/>
                        </a:rPr>
                        <a:t>Paso alternativo 6</a:t>
                      </a:r>
                      <a:r>
                        <a:rPr lang="es-ES_tradnl" sz="1200" dirty="0" smtClean="0">
                          <a:latin typeface="Verdana"/>
                          <a:ea typeface="Times New Roman"/>
                          <a:cs typeface="Times New Roman"/>
                        </a:rPr>
                        <a:t>: el usuario o la contraseña no son válidas.</a:t>
                      </a:r>
                      <a:r>
                        <a:rPr lang="es-ES_tradnl" sz="1200" baseline="0" dirty="0" smtClean="0">
                          <a:latin typeface="Verdana"/>
                          <a:ea typeface="Times New Roman"/>
                          <a:cs typeface="Times New Roman"/>
                        </a:rPr>
                        <a:t> Se notifica la discrepancia y se le pide nuevamente que ingrese dichos datos.</a:t>
                      </a:r>
                      <a:endParaRPr lang="es-AR" sz="1200" dirty="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r>
              <a:tr h="573848">
                <a:tc>
                  <a:txBody>
                    <a:bodyPr/>
                    <a:lstStyle/>
                    <a:p>
                      <a:pPr marL="342900" lvl="0" indent="-342900" algn="just">
                        <a:spcBef>
                          <a:spcPts val="600"/>
                        </a:spcBef>
                        <a:spcAft>
                          <a:spcPts val="0"/>
                        </a:spcAft>
                        <a:buFont typeface="+mj-lt"/>
                        <a:buNone/>
                        <a:tabLst>
                          <a:tab pos="637540" algn="l"/>
                        </a:tabLst>
                      </a:pPr>
                      <a:r>
                        <a:rPr kumimoji="0" lang="es-ES_tradnl" sz="1200" b="1" kern="1200" dirty="0" err="1" smtClean="0">
                          <a:solidFill>
                            <a:schemeClr val="tx1"/>
                          </a:solidFill>
                          <a:latin typeface="Verdana"/>
                          <a:ea typeface="Times New Roman"/>
                          <a:cs typeface="+mn-cs"/>
                        </a:rPr>
                        <a:t>Postcondición</a:t>
                      </a:r>
                      <a:r>
                        <a:rPr kumimoji="0" lang="es-ES_tradnl" sz="1200" b="1" kern="1200" dirty="0" smtClean="0">
                          <a:solidFill>
                            <a:schemeClr val="tx1"/>
                          </a:solidFill>
                          <a:latin typeface="Verdana"/>
                          <a:ea typeface="Times New Roman"/>
                          <a:cs typeface="+mn-cs"/>
                        </a:rPr>
                        <a:t>:</a:t>
                      </a:r>
                      <a:endParaRPr kumimoji="0" lang="es-AR" sz="1200" b="1" kern="1200" dirty="0" smtClean="0">
                        <a:solidFill>
                          <a:schemeClr val="tx1"/>
                        </a:solidFill>
                        <a:latin typeface="Verdana"/>
                        <a:ea typeface="Times New Roman"/>
                        <a:cs typeface="+mn-cs"/>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342900" lvl="0" indent="-342900" algn="just">
                        <a:spcBef>
                          <a:spcPts val="600"/>
                        </a:spcBef>
                        <a:spcAft>
                          <a:spcPts val="0"/>
                        </a:spcAft>
                        <a:buFont typeface="+mj-lt"/>
                        <a:buNone/>
                        <a:tabLst>
                          <a:tab pos="637540" algn="l"/>
                        </a:tabLst>
                      </a:pPr>
                      <a:r>
                        <a:rPr lang="es-ES_tradnl" sz="1200" dirty="0" smtClean="0">
                          <a:latin typeface="Verdana"/>
                          <a:ea typeface="Times New Roman"/>
                          <a:cs typeface="Times New Roman"/>
                        </a:rPr>
                        <a:t>La sesión ha sido iniciada exitosamente</a:t>
                      </a:r>
                      <a:r>
                        <a:rPr lang="es-ES_tradnl" sz="1200" baseline="0" dirty="0" smtClean="0">
                          <a:latin typeface="Verdana"/>
                          <a:ea typeface="Times New Roman"/>
                          <a:cs typeface="Times New Roman"/>
                        </a:rPr>
                        <a:t> y las opciones para usuarios registrados aparecen habilitadas.</a:t>
                      </a:r>
                      <a:endParaRPr lang="es-AR" sz="1200" dirty="0">
                        <a:latin typeface="Verdana"/>
                        <a:ea typeface="Times New Roman"/>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r>
            </a:tbl>
          </a:graphicData>
        </a:graphic>
      </p:graphicFrame>
    </p:spTree>
    <p:extLst>
      <p:ext uri="{BB962C8B-B14F-4D97-AF65-F5344CB8AC3E}">
        <p14:creationId xmlns:p14="http://schemas.microsoft.com/office/powerpoint/2010/main" val="41858682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ES_tradnl" sz="6000" dirty="0" smtClean="0"/>
              <a:t>Técnicas de Especificación de Requerimientos</a:t>
            </a:r>
            <a:endParaRPr lang="es-ES" sz="6000" dirty="0"/>
          </a:p>
        </p:txBody>
      </p:sp>
      <p:sp>
        <p:nvSpPr>
          <p:cNvPr id="3" name="Subtítulo 2"/>
          <p:cNvSpPr>
            <a:spLocks noGrp="1"/>
          </p:cNvSpPr>
          <p:nvPr>
            <p:ph type="subTitle" idx="1"/>
          </p:nvPr>
        </p:nvSpPr>
        <p:spPr/>
        <p:txBody>
          <a:bodyPr/>
          <a:lstStyle/>
          <a:p>
            <a:r>
              <a:rPr lang="es-ES" smtClean="0"/>
              <a:t>Historias de usuario</a:t>
            </a:r>
            <a:endParaRPr lang="es-ES" dirty="0"/>
          </a:p>
        </p:txBody>
      </p:sp>
    </p:spTree>
    <p:extLst>
      <p:ext uri="{BB962C8B-B14F-4D97-AF65-F5344CB8AC3E}">
        <p14:creationId xmlns:p14="http://schemas.microsoft.com/office/powerpoint/2010/main" val="2133657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a:t>
            </a:r>
            <a:r>
              <a:rPr lang="es-ES" smtClean="0"/>
              <a:t>Historias de usuario</a:t>
            </a:r>
            <a:endParaRPr lang="es-ES" dirty="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4" name="Marcador de número de diapositiva 3"/>
          <p:cNvSpPr>
            <a:spLocks noGrp="1"/>
          </p:cNvSpPr>
          <p:nvPr>
            <p:ph type="sldNum" sz="quarter" idx="12"/>
          </p:nvPr>
        </p:nvSpPr>
        <p:spPr/>
        <p:txBody>
          <a:bodyPr/>
          <a:lstStyle/>
          <a:p>
            <a:fld id="{4313BD7E-F7C4-4BB1-B30C-B930CCB70064}" type="slidenum">
              <a:rPr lang="es-ES" smtClean="0"/>
              <a:pPr/>
              <a:t>29</a:t>
            </a:fld>
            <a:endParaRPr lang="es-ES"/>
          </a:p>
        </p:txBody>
      </p:sp>
      <p:sp>
        <p:nvSpPr>
          <p:cNvPr id="15" name="Marcador de texto 14"/>
          <p:cNvSpPr>
            <a:spLocks noGrp="1"/>
          </p:cNvSpPr>
          <p:nvPr>
            <p:ph type="body" sz="quarter" idx="14"/>
          </p:nvPr>
        </p:nvSpPr>
        <p:spPr/>
        <p:txBody>
          <a:bodyPr/>
          <a:lstStyle/>
          <a:p>
            <a:endParaRPr lang="es-ES"/>
          </a:p>
        </p:txBody>
      </p:sp>
      <p:sp>
        <p:nvSpPr>
          <p:cNvPr id="5" name="4 Marcador de contenido"/>
          <p:cNvSpPr>
            <a:spLocks noGrp="1"/>
          </p:cNvSpPr>
          <p:nvPr>
            <p:ph idx="1"/>
          </p:nvPr>
        </p:nvSpPr>
        <p:spPr/>
        <p:txBody>
          <a:bodyPr>
            <a:normAutofit/>
          </a:bodyPr>
          <a:lstStyle/>
          <a:p>
            <a:pPr algn="ctr"/>
            <a:endParaRPr lang="es-ES" sz="2400" dirty="0" smtClean="0"/>
          </a:p>
          <a:p>
            <a:pPr marL="0" indent="0" algn="ctr">
              <a:buNone/>
            </a:pPr>
            <a:r>
              <a:rPr lang="es-ES" sz="2400" dirty="0" smtClean="0"/>
              <a:t>Son utilizadas en las metodologías de desarrollo ágiles (Ejemplo: XP, SCRUM) para la especificación de requisitos </a:t>
            </a:r>
          </a:p>
          <a:p>
            <a:pPr lvl="1" algn="ctr"/>
            <a:r>
              <a:rPr lang="es-ES" sz="2000" dirty="0" smtClean="0"/>
              <a:t>Acompañadas de las discusiones con los usuarios y las pruebas de validación </a:t>
            </a:r>
          </a:p>
        </p:txBody>
      </p:sp>
      <p:sp>
        <p:nvSpPr>
          <p:cNvPr id="7" name="6 Rectángulo"/>
          <p:cNvSpPr/>
          <p:nvPr/>
        </p:nvSpPr>
        <p:spPr>
          <a:xfrm>
            <a:off x="2717442" y="3857414"/>
            <a:ext cx="7533663" cy="1200329"/>
          </a:xfrm>
          <a:prstGeom prst="rect">
            <a:avLst/>
          </a:prstGeom>
          <a:ln>
            <a:solidFill>
              <a:srgbClr val="800000"/>
            </a:solidFill>
          </a:ln>
        </p:spPr>
        <p:txBody>
          <a:bodyPr wrap="square">
            <a:spAutoFit/>
          </a:bodyPr>
          <a:lstStyle/>
          <a:p>
            <a:pPr algn="ctr" fontAlgn="auto">
              <a:spcAft>
                <a:spcPts val="0"/>
              </a:spcAft>
              <a:defRPr/>
            </a:pPr>
            <a:r>
              <a:rPr lang="es-ES" sz="2400" dirty="0">
                <a:latin typeface="+mn-lt"/>
              </a:rPr>
              <a:t>Una historia de usuario es una representación de un requisito de software escrito en una o dos frases utilizando el lenguaje común del usuario. </a:t>
            </a:r>
          </a:p>
        </p:txBody>
      </p:sp>
    </p:spTree>
    <p:extLst>
      <p:ext uri="{BB962C8B-B14F-4D97-AF65-F5344CB8AC3E}">
        <p14:creationId xmlns:p14="http://schemas.microsoft.com/office/powerpoint/2010/main" val="2519799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Título"/>
          <p:cNvSpPr>
            <a:spLocks noGrp="1"/>
          </p:cNvSpPr>
          <p:nvPr>
            <p:ph type="title"/>
          </p:nvPr>
        </p:nvSpPr>
        <p:spPr/>
        <p:txBody>
          <a:bodyPr>
            <a:normAutofit/>
          </a:bodyPr>
          <a:lstStyle/>
          <a:p>
            <a:r>
              <a:rPr lang="es-ES_tradnl" sz="6000" dirty="0" smtClean="0"/>
              <a:t>Técnicas de Especificación de Requerimientos</a:t>
            </a:r>
            <a:endParaRPr lang="es-ES" sz="6000" dirty="0"/>
          </a:p>
        </p:txBody>
      </p:sp>
      <p:sp>
        <p:nvSpPr>
          <p:cNvPr id="2" name="6 Marcador de texto"/>
          <p:cNvSpPr>
            <a:spLocks noGrp="1"/>
          </p:cNvSpPr>
          <p:nvPr>
            <p:ph type="body" idx="1"/>
          </p:nvPr>
        </p:nvSpPr>
        <p:spPr/>
        <p:txBody>
          <a:bodyPr/>
          <a:lstStyle/>
          <a:p>
            <a:r>
              <a:rPr lang="es-ES_tradnl" smtClean="0"/>
              <a:t>Casos de Uso</a:t>
            </a:r>
            <a:endParaRPr lang="es-ES" smtClean="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4" name="Marcador de número de diapositiva 3"/>
          <p:cNvSpPr>
            <a:spLocks noGrp="1"/>
          </p:cNvSpPr>
          <p:nvPr>
            <p:ph type="sldNum" sz="quarter" idx="12"/>
          </p:nvPr>
        </p:nvSpPr>
        <p:spPr/>
        <p:txBody>
          <a:bodyPr/>
          <a:lstStyle/>
          <a:p>
            <a:fld id="{8BAC6065-4D87-4B9A-A3B1-312413A93100}" type="slidenum">
              <a:rPr lang="es-ES" smtClean="0"/>
              <a:pPr/>
              <a:t>3</a:t>
            </a:fld>
            <a:endParaRPr lang="es-ES"/>
          </a:p>
        </p:txBody>
      </p:sp>
    </p:spTree>
    <p:extLst>
      <p:ext uri="{BB962C8B-B14F-4D97-AF65-F5344CB8AC3E}">
        <p14:creationId xmlns:p14="http://schemas.microsoft.com/office/powerpoint/2010/main" val="13277097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a:t>
            </a:r>
            <a:r>
              <a:rPr lang="es-ES" smtClean="0"/>
              <a:t>Historias de usuario</a:t>
            </a:r>
            <a:endParaRPr lang="es-ES" dirty="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4" name="Marcador de número de diapositiva 3"/>
          <p:cNvSpPr>
            <a:spLocks noGrp="1"/>
          </p:cNvSpPr>
          <p:nvPr>
            <p:ph type="sldNum" sz="quarter" idx="12"/>
          </p:nvPr>
        </p:nvSpPr>
        <p:spPr/>
        <p:txBody>
          <a:bodyPr/>
          <a:lstStyle/>
          <a:p>
            <a:fld id="{4313BD7E-F7C4-4BB1-B30C-B930CCB70064}" type="slidenum">
              <a:rPr lang="es-ES" smtClean="0"/>
              <a:pPr/>
              <a:t>30</a:t>
            </a:fld>
            <a:endParaRPr lang="es-ES"/>
          </a:p>
        </p:txBody>
      </p:sp>
      <p:sp>
        <p:nvSpPr>
          <p:cNvPr id="22" name="Marcador de texto 21"/>
          <p:cNvSpPr>
            <a:spLocks noGrp="1"/>
          </p:cNvSpPr>
          <p:nvPr>
            <p:ph type="body" sz="quarter" idx="14"/>
          </p:nvPr>
        </p:nvSpPr>
        <p:spPr/>
        <p:txBody>
          <a:bodyPr/>
          <a:lstStyle/>
          <a:p>
            <a:endParaRPr lang="es-ES"/>
          </a:p>
        </p:txBody>
      </p:sp>
      <p:sp>
        <p:nvSpPr>
          <p:cNvPr id="5" name="4 Marcador de contenido"/>
          <p:cNvSpPr>
            <a:spLocks noGrp="1"/>
          </p:cNvSpPr>
          <p:nvPr>
            <p:ph idx="1"/>
          </p:nvPr>
        </p:nvSpPr>
        <p:spPr>
          <a:xfrm>
            <a:off x="1097280" y="1845734"/>
            <a:ext cx="9274630" cy="4023360"/>
          </a:xfrm>
        </p:spPr>
        <p:txBody>
          <a:bodyPr>
            <a:normAutofit/>
          </a:bodyPr>
          <a:lstStyle/>
          <a:p>
            <a:r>
              <a:rPr lang="es-ES" sz="2000" dirty="0" smtClean="0"/>
              <a:t>Debe ser limitada, ésta debería poder escribirse sobre una nota adhesiva pequeña. </a:t>
            </a:r>
          </a:p>
          <a:p>
            <a:r>
              <a:rPr lang="es-ES" sz="2000" dirty="0" smtClean="0"/>
              <a:t>Son una forma rápida de administrar los requisitos de los usuarios sin tener que elaborar gran cantidad de documentos formales y sin requerir de mucho tiempo para administrarlos. </a:t>
            </a:r>
          </a:p>
          <a:p>
            <a:r>
              <a:rPr lang="es-ES" sz="2000" dirty="0" smtClean="0"/>
              <a:t>Permiten responder rápidamente a los requisitos cambiantes.</a:t>
            </a:r>
          </a:p>
          <a:p>
            <a:r>
              <a:rPr lang="es-ES" sz="2000" dirty="0" smtClean="0"/>
              <a:t>Al momento de implementar las historias, los desarrolladores deben tener la posibilidad de discutirlas con los clientes.</a:t>
            </a:r>
          </a:p>
          <a:p>
            <a:r>
              <a:rPr lang="es-ES" sz="2000" dirty="0"/>
              <a:t>Generalmente se espera que la estimación de tiempo de cada historia de usuario se sitúe entre unas 10 horas y un par de </a:t>
            </a:r>
            <a:r>
              <a:rPr lang="es-ES" sz="2000" dirty="0" smtClean="0"/>
              <a:t>semanas.</a:t>
            </a:r>
            <a:endParaRPr lang="es-ES" sz="2000" dirty="0"/>
          </a:p>
          <a:p>
            <a:pPr lvl="1"/>
            <a:r>
              <a:rPr lang="es-ES" sz="1800" dirty="0"/>
              <a:t>Estimaciones mayores a dos semanas son indicativo de que la historia es muy compleja y debe ser dividida en varias historias.</a:t>
            </a:r>
          </a:p>
          <a:p>
            <a:endParaRPr lang="es-ES" sz="2000" dirty="0" smtClean="0"/>
          </a:p>
          <a:p>
            <a:endParaRPr lang="es-ES" sz="2000" dirty="0" smtClean="0"/>
          </a:p>
        </p:txBody>
      </p:sp>
      <p:sp>
        <p:nvSpPr>
          <p:cNvPr id="6" name="AutoShape 4" descr="Resultado de imagen para nota adhesiv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7" name="AutoShape 6" descr="Resultado de imagen para nota adhesiv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1032" name="Picture 8" descr="https://pixabay.com/static/uploads/photo/2014/03/24/13/51/sticky-note-294627_640.png"/>
          <p:cNvPicPr>
            <a:picLocks noChangeAspect="1" noChangeArrowheads="1"/>
          </p:cNvPicPr>
          <p:nvPr/>
        </p:nvPicPr>
        <p:blipFill rotWithShape="1">
          <a:blip r:embed="rId2">
            <a:extLst>
              <a:ext uri="{28A0092B-C50C-407E-A947-70E740481C1C}">
                <a14:useLocalDpi xmlns:a14="http://schemas.microsoft.com/office/drawing/2010/main" val="0"/>
              </a:ext>
            </a:extLst>
          </a:blip>
          <a:srcRect l="19519" t="9384" r="18982" b="18653"/>
          <a:stretch/>
        </p:blipFill>
        <p:spPr bwMode="auto">
          <a:xfrm>
            <a:off x="10221685" y="1737362"/>
            <a:ext cx="1867989" cy="193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52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barn(inVertical)">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circle(in)">
                                      <p:cBhvr>
                                        <p:cTn id="17" dur="2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circle(in)">
                                      <p:cBhvr>
                                        <p:cTn id="22" dur="2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circle(in)">
                                      <p:cBhvr>
                                        <p:cTn id="27" dur="20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circle(in)">
                                      <p:cBhvr>
                                        <p:cTn id="32" dur="20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circle(in)">
                                      <p:cBhvr>
                                        <p:cTn id="37" dur="2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a:t>
            </a:r>
            <a:r>
              <a:rPr lang="es-ES" smtClean="0"/>
              <a:t>Historias de usuario</a:t>
            </a:r>
            <a:endParaRPr lang="es-ES" dirty="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4" name="Marcador de número de diapositiva 3"/>
          <p:cNvSpPr>
            <a:spLocks noGrp="1"/>
          </p:cNvSpPr>
          <p:nvPr>
            <p:ph type="sldNum" sz="quarter" idx="12"/>
          </p:nvPr>
        </p:nvSpPr>
        <p:spPr/>
        <p:txBody>
          <a:bodyPr/>
          <a:lstStyle/>
          <a:p>
            <a:fld id="{4313BD7E-F7C4-4BB1-B30C-B930CCB70064}" type="slidenum">
              <a:rPr lang="es-ES" smtClean="0"/>
              <a:pPr/>
              <a:t>31</a:t>
            </a:fld>
            <a:endParaRPr lang="es-ES"/>
          </a:p>
        </p:txBody>
      </p:sp>
      <p:sp>
        <p:nvSpPr>
          <p:cNvPr id="10" name="Marcador de texto 9"/>
          <p:cNvSpPr>
            <a:spLocks noGrp="1"/>
          </p:cNvSpPr>
          <p:nvPr>
            <p:ph type="body" sz="quarter" idx="14"/>
          </p:nvPr>
        </p:nvSpPr>
        <p:spPr/>
        <p:txBody>
          <a:bodyPr/>
          <a:lstStyle/>
          <a:p>
            <a:endParaRPr lang="es-ES"/>
          </a:p>
        </p:txBody>
      </p:sp>
      <p:sp>
        <p:nvSpPr>
          <p:cNvPr id="5" name="4 Marcador de contenido"/>
          <p:cNvSpPr>
            <a:spLocks noGrp="1"/>
          </p:cNvSpPr>
          <p:nvPr>
            <p:ph idx="1"/>
          </p:nvPr>
        </p:nvSpPr>
        <p:spPr/>
        <p:txBody>
          <a:bodyPr>
            <a:noAutofit/>
          </a:bodyPr>
          <a:lstStyle/>
          <a:p>
            <a:r>
              <a:rPr lang="es-ES" sz="2400" dirty="0" smtClean="0"/>
              <a:t>Si bien el estilo puede ser libre, la historia de usuario debe responder a tres preguntas: </a:t>
            </a:r>
          </a:p>
          <a:p>
            <a:pPr lvl="1"/>
            <a:r>
              <a:rPr lang="es-ES" sz="2000" dirty="0" smtClean="0"/>
              <a:t>¿Quién se beneficia?</a:t>
            </a:r>
          </a:p>
          <a:p>
            <a:pPr lvl="1"/>
            <a:r>
              <a:rPr lang="es-ES" sz="2000" dirty="0" smtClean="0"/>
              <a:t> ¿Qué se quiere? </a:t>
            </a:r>
          </a:p>
          <a:p>
            <a:pPr lvl="1"/>
            <a:r>
              <a:rPr lang="es-ES" sz="2000" dirty="0" smtClean="0"/>
              <a:t>¿Cuál es el beneficio? </a:t>
            </a:r>
          </a:p>
          <a:p>
            <a:r>
              <a:rPr lang="es-ES" sz="2400" dirty="0" smtClean="0"/>
              <a:t>Esquema:     Como (rol) quiero (algo) para poder (beneficio).</a:t>
            </a:r>
          </a:p>
          <a:p>
            <a:r>
              <a:rPr lang="es-ES" sz="2400" dirty="0" smtClean="0"/>
              <a:t>Ejemplos:</a:t>
            </a:r>
          </a:p>
          <a:p>
            <a:pPr lvl="1"/>
            <a:r>
              <a:rPr lang="es-ES" sz="2000" dirty="0" smtClean="0"/>
              <a:t>Como usuario registrado deseo </a:t>
            </a:r>
            <a:r>
              <a:rPr lang="es-ES" sz="2000" dirty="0" err="1" smtClean="0"/>
              <a:t>loguearme</a:t>
            </a:r>
            <a:r>
              <a:rPr lang="es-ES" sz="2000" dirty="0" smtClean="0"/>
              <a:t> para poder empezar a utilizar la aplicación.</a:t>
            </a:r>
          </a:p>
          <a:p>
            <a:pPr lvl="1"/>
            <a:r>
              <a:rPr lang="es-AR" sz="2000" dirty="0" smtClean="0"/>
              <a:t>Como secretaria quiero poder imprimir el listado de turnos asignados en una fecha determinada y guardar la información de los mismos.</a:t>
            </a:r>
          </a:p>
          <a:p>
            <a:pPr lvl="1"/>
            <a:r>
              <a:rPr lang="es-AR" sz="2000" dirty="0" smtClean="0"/>
              <a:t> Como secretaria quiero poder consultar los horarios disponibles de un médico determinado con el fin de determinar turnos libres para dicho médico.</a:t>
            </a:r>
            <a:endParaRPr lang="es-ES" sz="2000" dirty="0" smtClean="0"/>
          </a:p>
          <a:p>
            <a:endParaRPr lang="es-ES" sz="2400" dirty="0" smtClean="0"/>
          </a:p>
        </p:txBody>
      </p:sp>
    </p:spTree>
    <p:extLst>
      <p:ext uri="{BB962C8B-B14F-4D97-AF65-F5344CB8AC3E}">
        <p14:creationId xmlns:p14="http://schemas.microsoft.com/office/powerpoint/2010/main" val="41585953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a:t>
            </a:r>
            <a:r>
              <a:rPr lang="es-ES" smtClean="0"/>
              <a:t>Historias de usuario</a:t>
            </a:r>
            <a:endParaRPr lang="es-ES" dirty="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4" name="Marcador de número de diapositiva 3"/>
          <p:cNvSpPr>
            <a:spLocks noGrp="1"/>
          </p:cNvSpPr>
          <p:nvPr>
            <p:ph type="sldNum" sz="quarter" idx="12"/>
          </p:nvPr>
        </p:nvSpPr>
        <p:spPr/>
        <p:txBody>
          <a:bodyPr/>
          <a:lstStyle/>
          <a:p>
            <a:fld id="{4313BD7E-F7C4-4BB1-B30C-B930CCB70064}" type="slidenum">
              <a:rPr lang="es-ES" smtClean="0"/>
              <a:pPr/>
              <a:t>32</a:t>
            </a:fld>
            <a:endParaRPr lang="es-ES"/>
          </a:p>
        </p:txBody>
      </p:sp>
      <p:sp>
        <p:nvSpPr>
          <p:cNvPr id="14" name="Marcador de texto 13"/>
          <p:cNvSpPr>
            <a:spLocks noGrp="1"/>
          </p:cNvSpPr>
          <p:nvPr>
            <p:ph type="body" sz="quarter" idx="14"/>
          </p:nvPr>
        </p:nvSpPr>
        <p:spPr/>
        <p:txBody>
          <a:bodyPr/>
          <a:lstStyle/>
          <a:p>
            <a:endParaRPr lang="es-ES"/>
          </a:p>
        </p:txBody>
      </p:sp>
      <p:sp>
        <p:nvSpPr>
          <p:cNvPr id="54276" name="4 Marcador de contenido"/>
          <p:cNvSpPr>
            <a:spLocks noGrp="1"/>
          </p:cNvSpPr>
          <p:nvPr>
            <p:ph idx="1"/>
          </p:nvPr>
        </p:nvSpPr>
        <p:spPr/>
        <p:txBody>
          <a:bodyPr/>
          <a:lstStyle/>
          <a:p>
            <a:r>
              <a:rPr lang="es-ES_tradnl" smtClean="0"/>
              <a:t>Características</a:t>
            </a:r>
            <a:endParaRPr lang="es-ES" smtClean="0"/>
          </a:p>
          <a:p>
            <a:pPr lvl="1"/>
            <a:r>
              <a:rPr lang="es-ES" smtClean="0"/>
              <a:t>Independientes unas de otras</a:t>
            </a:r>
          </a:p>
          <a:p>
            <a:pPr lvl="2"/>
            <a:r>
              <a:rPr lang="es-ES" smtClean="0"/>
              <a:t>De ser necesario, combinar las historias dependientes o buscar otra forma de dividir las historias de manera que resulten independientes.</a:t>
            </a:r>
          </a:p>
          <a:p>
            <a:pPr lvl="1"/>
            <a:r>
              <a:rPr lang="es-ES" smtClean="0"/>
              <a:t>Negociables</a:t>
            </a:r>
          </a:p>
          <a:p>
            <a:pPr lvl="2"/>
            <a:r>
              <a:rPr lang="es-ES" smtClean="0"/>
              <a:t>La historia en sí misma no es lo suficientemente explícita como para considerarse un contrato, la discusión con los usuarios debe permitir esclarecer su alcance y éste debe dejarse explícito bajo la forma de pruebas de validación.</a:t>
            </a:r>
          </a:p>
          <a:p>
            <a:pPr lvl="1"/>
            <a:r>
              <a:rPr lang="es-ES" smtClean="0"/>
              <a:t>Valoradas por los clientes o usuarios</a:t>
            </a:r>
          </a:p>
          <a:p>
            <a:pPr lvl="2"/>
            <a:r>
              <a:rPr lang="es-ES" smtClean="0"/>
              <a:t>Los intereses de los clientes y de los usuarios no siempre coinciden, pero en todo caso, cada historia debe ser importante para alguno de ellos más que para el desarrollador.</a:t>
            </a:r>
          </a:p>
          <a:p>
            <a:endParaRPr lang="es-ES" dirty="0"/>
          </a:p>
        </p:txBody>
      </p:sp>
    </p:spTree>
    <p:extLst>
      <p:ext uri="{BB962C8B-B14F-4D97-AF65-F5344CB8AC3E}">
        <p14:creationId xmlns:p14="http://schemas.microsoft.com/office/powerpoint/2010/main" val="5635655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a:t>
            </a:r>
            <a:r>
              <a:rPr lang="es-ES" smtClean="0"/>
              <a:t>Historias de usuario</a:t>
            </a:r>
            <a:endParaRPr lang="es-ES" dirty="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4" name="Marcador de número de diapositiva 3"/>
          <p:cNvSpPr>
            <a:spLocks noGrp="1"/>
          </p:cNvSpPr>
          <p:nvPr>
            <p:ph type="sldNum" sz="quarter" idx="12"/>
          </p:nvPr>
        </p:nvSpPr>
        <p:spPr/>
        <p:txBody>
          <a:bodyPr/>
          <a:lstStyle/>
          <a:p>
            <a:fld id="{4313BD7E-F7C4-4BB1-B30C-B930CCB70064}" type="slidenum">
              <a:rPr lang="es-ES" smtClean="0"/>
              <a:pPr/>
              <a:t>33</a:t>
            </a:fld>
            <a:endParaRPr lang="es-ES"/>
          </a:p>
        </p:txBody>
      </p:sp>
      <p:sp>
        <p:nvSpPr>
          <p:cNvPr id="16" name="Marcador de texto 15"/>
          <p:cNvSpPr>
            <a:spLocks noGrp="1"/>
          </p:cNvSpPr>
          <p:nvPr>
            <p:ph type="body" sz="quarter" idx="14"/>
          </p:nvPr>
        </p:nvSpPr>
        <p:spPr/>
        <p:txBody>
          <a:bodyPr/>
          <a:lstStyle/>
          <a:p>
            <a:endParaRPr lang="es-ES"/>
          </a:p>
        </p:txBody>
      </p:sp>
      <p:sp>
        <p:nvSpPr>
          <p:cNvPr id="5" name="4 Marcador de contenido"/>
          <p:cNvSpPr>
            <a:spLocks noGrp="1"/>
          </p:cNvSpPr>
          <p:nvPr>
            <p:ph idx="1"/>
          </p:nvPr>
        </p:nvSpPr>
        <p:spPr/>
        <p:txBody>
          <a:bodyPr>
            <a:normAutofit lnSpcReduction="10000"/>
          </a:bodyPr>
          <a:lstStyle/>
          <a:p>
            <a:r>
              <a:rPr lang="es-ES_tradnl" smtClean="0"/>
              <a:t>Características</a:t>
            </a:r>
            <a:endParaRPr lang="es-ES" smtClean="0"/>
          </a:p>
          <a:p>
            <a:pPr lvl="1"/>
            <a:r>
              <a:rPr lang="es-ES" smtClean="0"/>
              <a:t>Estimables</a:t>
            </a:r>
          </a:p>
          <a:p>
            <a:pPr lvl="2"/>
            <a:r>
              <a:rPr lang="es-ES" smtClean="0"/>
              <a:t>Un resultado de la discusión de una historia de usuario es la estimación del tiempo que tomará completarla. Esto permite estimar el tiempo total del proyecto.</a:t>
            </a:r>
          </a:p>
          <a:p>
            <a:pPr lvl="1"/>
            <a:r>
              <a:rPr lang="es-ES" smtClean="0"/>
              <a:t>Pequeñas</a:t>
            </a:r>
          </a:p>
          <a:p>
            <a:pPr lvl="2"/>
            <a:r>
              <a:rPr lang="es-ES" smtClean="0"/>
              <a:t>Las historias muy largas son difíciles de estimar e imponen restricciones sobre la planificación de un desarrollo iterativo. Generalmente se recomienda la consolidación de historias muy cortas en una sola historia.</a:t>
            </a:r>
          </a:p>
          <a:p>
            <a:pPr lvl="1"/>
            <a:r>
              <a:rPr lang="es-ES" smtClean="0"/>
              <a:t>Verificables</a:t>
            </a:r>
          </a:p>
          <a:p>
            <a:pPr lvl="2"/>
            <a:r>
              <a:rPr lang="es-ES" smtClean="0"/>
              <a:t>Las historias de usuario cubren requerimientos funcionales, por lo que generalmente son verificables. Cuando sea posible, la verificación debe automatizarse, de manera que pueda ser verificada en cada entrega del proyecto.</a:t>
            </a:r>
          </a:p>
          <a:p>
            <a:endParaRPr lang="es-ES" dirty="0"/>
          </a:p>
        </p:txBody>
      </p:sp>
    </p:spTree>
    <p:extLst>
      <p:ext uri="{BB962C8B-B14F-4D97-AF65-F5344CB8AC3E}">
        <p14:creationId xmlns:p14="http://schemas.microsoft.com/office/powerpoint/2010/main" val="1718911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Historias de usuario – Tarjeta de historia de usuario con prueba de aceptación</a:t>
            </a:r>
            <a:endParaRPr lang="es-ES" dirty="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4" name="Marcador de número de diapositiva 3"/>
          <p:cNvSpPr>
            <a:spLocks noGrp="1"/>
          </p:cNvSpPr>
          <p:nvPr>
            <p:ph type="sldNum" sz="quarter" idx="12"/>
          </p:nvPr>
        </p:nvSpPr>
        <p:spPr/>
        <p:txBody>
          <a:bodyPr/>
          <a:lstStyle/>
          <a:p>
            <a:fld id="{4313BD7E-F7C4-4BB1-B30C-B930CCB70064}" type="slidenum">
              <a:rPr lang="es-ES" smtClean="0"/>
              <a:pPr/>
              <a:t>34</a:t>
            </a:fld>
            <a:endParaRPr lang="es-ES"/>
          </a:p>
        </p:txBody>
      </p:sp>
      <p:sp>
        <p:nvSpPr>
          <p:cNvPr id="11" name="Marcador de texto 10"/>
          <p:cNvSpPr>
            <a:spLocks noGrp="1"/>
          </p:cNvSpPr>
          <p:nvPr>
            <p:ph type="body" sz="quarter" idx="14"/>
          </p:nvPr>
        </p:nvSpPr>
        <p:spPr/>
        <p:txBody>
          <a:bodyPr/>
          <a:lstStyle/>
          <a:p>
            <a:endParaRPr lang="es-ES"/>
          </a:p>
        </p:txBody>
      </p:sp>
      <p:pic>
        <p:nvPicPr>
          <p:cNvPr id="8" name="7 Marcador de contenido" descr="EstructuraHistoriaDeUsuarioTarjeta.jpg"/>
          <p:cNvPicPr>
            <a:picLocks noGrp="1" noChangeAspect="1"/>
          </p:cNvPicPr>
          <p:nvPr>
            <p:ph idx="1"/>
          </p:nvPr>
        </p:nvPicPr>
        <p:blipFill>
          <a:blip r:embed="rId2" cstate="print"/>
          <a:stretch>
            <a:fillRect/>
          </a:stretch>
        </p:blipFill>
        <p:spPr>
          <a:xfrm>
            <a:off x="3373772" y="1846263"/>
            <a:ext cx="5504781" cy="4022725"/>
          </a:xfrm>
        </p:spPr>
      </p:pic>
      <p:sp>
        <p:nvSpPr>
          <p:cNvPr id="9" name="8 CuadroTexto"/>
          <p:cNvSpPr txBox="1"/>
          <p:nvPr/>
        </p:nvSpPr>
        <p:spPr>
          <a:xfrm>
            <a:off x="940171" y="6514796"/>
            <a:ext cx="5652120" cy="230832"/>
          </a:xfrm>
          <a:prstGeom prst="rect">
            <a:avLst/>
          </a:prstGeom>
          <a:noFill/>
        </p:spPr>
        <p:txBody>
          <a:bodyPr wrap="square" rtlCol="0">
            <a:spAutoFit/>
          </a:bodyPr>
          <a:lstStyle/>
          <a:p>
            <a:r>
              <a:rPr lang="en-US" sz="900" dirty="0" err="1"/>
              <a:t>Imagen</a:t>
            </a:r>
            <a:r>
              <a:rPr lang="en-US" sz="900" dirty="0"/>
              <a:t> </a:t>
            </a:r>
            <a:r>
              <a:rPr lang="en-US" sz="900" dirty="0" err="1"/>
              <a:t>extraída</a:t>
            </a:r>
            <a:r>
              <a:rPr lang="en-US" sz="900" dirty="0"/>
              <a:t> de : </a:t>
            </a:r>
            <a:r>
              <a:rPr lang="es-AR" sz="900" dirty="0">
                <a:hlinkClick r:id="rId3"/>
              </a:rPr>
              <a:t>http://www.pmoinformatica.com/2013/04/que-son-las-historias-de-usuario-7.html</a:t>
            </a:r>
            <a:endParaRPr lang="es-AR" sz="900" dirty="0"/>
          </a:p>
        </p:txBody>
      </p:sp>
    </p:spTree>
    <p:extLst>
      <p:ext uri="{BB962C8B-B14F-4D97-AF65-F5344CB8AC3E}">
        <p14:creationId xmlns:p14="http://schemas.microsoft.com/office/powerpoint/2010/main" val="3172670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a:t>
            </a:r>
            <a:r>
              <a:rPr lang="es-ES" smtClean="0"/>
              <a:t>Historias de usuario</a:t>
            </a:r>
            <a:endParaRPr lang="es-ES" dirty="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4" name="Marcador de número de diapositiva 3"/>
          <p:cNvSpPr>
            <a:spLocks noGrp="1"/>
          </p:cNvSpPr>
          <p:nvPr>
            <p:ph type="sldNum" sz="quarter" idx="12"/>
          </p:nvPr>
        </p:nvSpPr>
        <p:spPr/>
        <p:txBody>
          <a:bodyPr/>
          <a:lstStyle/>
          <a:p>
            <a:fld id="{4313BD7E-F7C4-4BB1-B30C-B930CCB70064}" type="slidenum">
              <a:rPr lang="es-ES" smtClean="0"/>
              <a:pPr/>
              <a:t>35</a:t>
            </a:fld>
            <a:endParaRPr lang="es-ES"/>
          </a:p>
        </p:txBody>
      </p:sp>
      <p:sp>
        <p:nvSpPr>
          <p:cNvPr id="14" name="Marcador de texto 13"/>
          <p:cNvSpPr>
            <a:spLocks noGrp="1"/>
          </p:cNvSpPr>
          <p:nvPr>
            <p:ph type="body" sz="quarter" idx="14"/>
          </p:nvPr>
        </p:nvSpPr>
        <p:spPr/>
        <p:txBody>
          <a:bodyPr/>
          <a:lstStyle/>
          <a:p>
            <a:endParaRPr lang="es-ES"/>
          </a:p>
        </p:txBody>
      </p:sp>
      <p:sp>
        <p:nvSpPr>
          <p:cNvPr id="56324" name="4 Marcador de contenido"/>
          <p:cNvSpPr>
            <a:spLocks noGrp="1"/>
          </p:cNvSpPr>
          <p:nvPr>
            <p:ph idx="1"/>
          </p:nvPr>
        </p:nvSpPr>
        <p:spPr/>
        <p:txBody>
          <a:bodyPr/>
          <a:lstStyle/>
          <a:p>
            <a:r>
              <a:rPr lang="es-ES" smtClean="0"/>
              <a:t>Beneficios</a:t>
            </a:r>
          </a:p>
          <a:p>
            <a:pPr lvl="1"/>
            <a:r>
              <a:rPr lang="es-ES" smtClean="0"/>
              <a:t>Al ser muy corta, ésta representa requisitos del modelo de negocio que pueden implementarse rápidamente (días o semanas).</a:t>
            </a:r>
          </a:p>
          <a:p>
            <a:pPr lvl="1"/>
            <a:r>
              <a:rPr lang="es-ES" smtClean="0"/>
              <a:t>Necesitan poco mantenimiento.</a:t>
            </a:r>
          </a:p>
          <a:p>
            <a:pPr lvl="1"/>
            <a:r>
              <a:rPr lang="es-ES" smtClean="0"/>
              <a:t>Mantienen una relación cercana con el cliente.</a:t>
            </a:r>
          </a:p>
          <a:p>
            <a:pPr lvl="1"/>
            <a:r>
              <a:rPr lang="es-ES" smtClean="0"/>
              <a:t>Permite dividir los proyectos en pequeñas entregas.</a:t>
            </a:r>
          </a:p>
          <a:p>
            <a:pPr lvl="1"/>
            <a:r>
              <a:rPr lang="es-ES" smtClean="0"/>
              <a:t>Permite estimar fácilmente el esfuerzo de desarrollo.</a:t>
            </a:r>
          </a:p>
          <a:p>
            <a:pPr lvl="1"/>
            <a:r>
              <a:rPr lang="es-ES" smtClean="0"/>
              <a:t>Es ideal para proyectos con requisitos volátiles o no muy claros.</a:t>
            </a:r>
            <a:endParaRPr lang="es-ES" dirty="0" smtClean="0"/>
          </a:p>
        </p:txBody>
      </p:sp>
    </p:spTree>
    <p:extLst>
      <p:ext uri="{BB962C8B-B14F-4D97-AF65-F5344CB8AC3E}">
        <p14:creationId xmlns:p14="http://schemas.microsoft.com/office/powerpoint/2010/main" val="8549794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a:t>
            </a:r>
            <a:r>
              <a:rPr lang="es-ES" smtClean="0"/>
              <a:t>Historias de usuario</a:t>
            </a:r>
            <a:endParaRPr lang="es-ES" dirty="0"/>
          </a:p>
        </p:txBody>
      </p:sp>
      <p:sp>
        <p:nvSpPr>
          <p:cNvPr id="3" name="Marcador de pie de página 2"/>
          <p:cNvSpPr>
            <a:spLocks noGrp="1"/>
          </p:cNvSpPr>
          <p:nvPr>
            <p:ph type="ftr" sz="quarter" idx="11"/>
          </p:nvPr>
        </p:nvSpPr>
        <p:spPr/>
        <p:txBody>
          <a:bodyPr/>
          <a:lstStyle/>
          <a:p>
            <a:r>
              <a:rPr lang="es-ES" smtClean="0"/>
              <a:t>Ingeniería de Software I </a:t>
            </a:r>
            <a:endParaRPr lang="es-ES"/>
          </a:p>
        </p:txBody>
      </p:sp>
      <p:sp>
        <p:nvSpPr>
          <p:cNvPr id="4" name="Marcador de número de diapositiva 3"/>
          <p:cNvSpPr>
            <a:spLocks noGrp="1"/>
          </p:cNvSpPr>
          <p:nvPr>
            <p:ph type="sldNum" sz="quarter" idx="12"/>
          </p:nvPr>
        </p:nvSpPr>
        <p:spPr/>
        <p:txBody>
          <a:bodyPr/>
          <a:lstStyle/>
          <a:p>
            <a:fld id="{4313BD7E-F7C4-4BB1-B30C-B930CCB70064}" type="slidenum">
              <a:rPr lang="es-ES" smtClean="0"/>
              <a:pPr/>
              <a:t>36</a:t>
            </a:fld>
            <a:endParaRPr lang="es-ES"/>
          </a:p>
        </p:txBody>
      </p:sp>
      <p:sp>
        <p:nvSpPr>
          <p:cNvPr id="14" name="Marcador de texto 13"/>
          <p:cNvSpPr>
            <a:spLocks noGrp="1"/>
          </p:cNvSpPr>
          <p:nvPr>
            <p:ph type="body" sz="quarter" idx="14"/>
          </p:nvPr>
        </p:nvSpPr>
        <p:spPr/>
        <p:txBody>
          <a:bodyPr/>
          <a:lstStyle/>
          <a:p>
            <a:endParaRPr lang="es-ES"/>
          </a:p>
        </p:txBody>
      </p:sp>
      <p:sp>
        <p:nvSpPr>
          <p:cNvPr id="57348" name="4 Marcador de contenido"/>
          <p:cNvSpPr>
            <a:spLocks noGrp="1"/>
          </p:cNvSpPr>
          <p:nvPr>
            <p:ph idx="1"/>
          </p:nvPr>
        </p:nvSpPr>
        <p:spPr/>
        <p:txBody>
          <a:bodyPr/>
          <a:lstStyle/>
          <a:p>
            <a:r>
              <a:rPr lang="es-ES" smtClean="0"/>
              <a:t>Limitaciones</a:t>
            </a:r>
          </a:p>
          <a:p>
            <a:pPr lvl="1"/>
            <a:r>
              <a:rPr lang="es-ES" smtClean="0"/>
              <a:t>Sin pruebas de validación pueden quedar abiertas a distintas interpretaciones haciendo difícil utilizarlas como base para un contrato.</a:t>
            </a:r>
          </a:p>
          <a:p>
            <a:pPr lvl="1"/>
            <a:r>
              <a:rPr lang="es-ES" smtClean="0"/>
              <a:t>Se requiere un contacto permanente con el cliente durante el proyecto lo cual puede ser difícil o costoso.</a:t>
            </a:r>
          </a:p>
          <a:p>
            <a:pPr lvl="1"/>
            <a:r>
              <a:rPr lang="es-ES" smtClean="0"/>
              <a:t>Podría resultar difícil escalar a proyectos grandes.</a:t>
            </a:r>
          </a:p>
          <a:p>
            <a:pPr lvl="1"/>
            <a:r>
              <a:rPr lang="es-ES" smtClean="0"/>
              <a:t>Requiere desarrolladores muy competentes.</a:t>
            </a:r>
            <a:endParaRPr lang="es-ES" dirty="0" smtClean="0"/>
          </a:p>
        </p:txBody>
      </p:sp>
    </p:spTree>
    <p:extLst>
      <p:ext uri="{BB962C8B-B14F-4D97-AF65-F5344CB8AC3E}">
        <p14:creationId xmlns:p14="http://schemas.microsoft.com/office/powerpoint/2010/main" val="26533992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1 Título"/>
          <p:cNvSpPr>
            <a:spLocks noGrp="1"/>
          </p:cNvSpPr>
          <p:nvPr>
            <p:ph type="title"/>
          </p:nvPr>
        </p:nvSpPr>
        <p:spPr/>
        <p:txBody>
          <a:bodyPr/>
          <a:lstStyle/>
          <a:p>
            <a:r>
              <a:rPr lang="es-ES_tradnl" smtClean="0"/>
              <a:t>Bibliografía</a:t>
            </a:r>
            <a:endParaRPr lang="es-ES" dirty="0" smtClean="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4313BD7E-F7C4-4BB1-B30C-B930CCB70064}" type="slidenum">
              <a:rPr lang="es-ES" smtClean="0"/>
              <a:pPr/>
              <a:t>37</a:t>
            </a:fld>
            <a:endParaRPr lang="es-ES"/>
          </a:p>
        </p:txBody>
      </p:sp>
      <p:sp>
        <p:nvSpPr>
          <p:cNvPr id="8" name="Marcador de texto 7"/>
          <p:cNvSpPr>
            <a:spLocks noGrp="1"/>
          </p:cNvSpPr>
          <p:nvPr>
            <p:ph type="body" sz="quarter" idx="14"/>
          </p:nvPr>
        </p:nvSpPr>
        <p:spPr/>
        <p:txBody>
          <a:bodyPr/>
          <a:lstStyle/>
          <a:p>
            <a:endParaRPr lang="es-ES"/>
          </a:p>
        </p:txBody>
      </p:sp>
      <p:sp>
        <p:nvSpPr>
          <p:cNvPr id="58370" name="2 Marcador de contenido"/>
          <p:cNvSpPr>
            <a:spLocks noGrp="1"/>
          </p:cNvSpPr>
          <p:nvPr>
            <p:ph idx="1"/>
          </p:nvPr>
        </p:nvSpPr>
        <p:spPr/>
        <p:txBody>
          <a:bodyPr/>
          <a:lstStyle/>
          <a:p>
            <a:r>
              <a:rPr lang="es-ES_tradnl" smtClean="0"/>
              <a:t>Libros Utilizados</a:t>
            </a:r>
          </a:p>
          <a:p>
            <a:endParaRPr lang="es-ES_tradnl" smtClean="0"/>
          </a:p>
          <a:p>
            <a:pPr lvl="1"/>
            <a:r>
              <a:rPr lang="es-ES_tradnl" smtClean="0"/>
              <a:t>Whitten y Bentley, Análisis de Sistemas Diseño y Métodos, Capítulo 6, Mc Graw Hill 2008.</a:t>
            </a:r>
          </a:p>
          <a:p>
            <a:pPr lvl="1"/>
            <a:endParaRPr lang="es-ES_tradnl" smtClean="0"/>
          </a:p>
          <a:p>
            <a:pPr lvl="1"/>
            <a:r>
              <a:rPr lang="es-ES_tradnl" smtClean="0"/>
              <a:t>Mike Cohn, User Stories Applied, Addison Wesley 2004.</a:t>
            </a:r>
          </a:p>
          <a:p>
            <a:pPr lvl="1"/>
            <a:endParaRPr lang="es-ES_tradnl" smtClean="0"/>
          </a:p>
          <a:p>
            <a:endParaRPr lang="es-ES" smtClean="0"/>
          </a:p>
          <a:p>
            <a:endParaRPr lang="es-ES_tradnl" smtClean="0"/>
          </a:p>
          <a:p>
            <a:pPr lvl="1"/>
            <a:endParaRPr lang="es-ES" dirty="0" smtClean="0"/>
          </a:p>
        </p:txBody>
      </p:sp>
    </p:spTree>
    <p:extLst>
      <p:ext uri="{BB962C8B-B14F-4D97-AF65-F5344CB8AC3E}">
        <p14:creationId xmlns:p14="http://schemas.microsoft.com/office/powerpoint/2010/main" val="1455587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4</a:t>
            </a:fld>
            <a:endParaRPr lang="es-ES"/>
          </a:p>
        </p:txBody>
      </p:sp>
      <p:sp>
        <p:nvSpPr>
          <p:cNvPr id="19459"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5" name="4 Marcador de texto"/>
          <p:cNvSpPr>
            <a:spLocks noGrp="1"/>
          </p:cNvSpPr>
          <p:nvPr>
            <p:ph type="body" sz="quarter" idx="1"/>
          </p:nvPr>
        </p:nvSpPr>
        <p:spPr>
          <a:xfrm>
            <a:off x="1096963" y="1846263"/>
            <a:ext cx="10058400" cy="4022725"/>
          </a:xfrm>
        </p:spPr>
        <p:txBody>
          <a:bodyPr/>
          <a:lstStyle/>
          <a:p>
            <a:r>
              <a:rPr lang="es-ES_tradnl" dirty="0" smtClean="0"/>
              <a:t>Modelo de Casos de Uso</a:t>
            </a:r>
          </a:p>
          <a:p>
            <a:pPr lvl="1"/>
            <a:r>
              <a:rPr lang="es-ES_tradnl" dirty="0" smtClean="0"/>
              <a:t>Proceso de modelado de las “funcionalidades” del sistema en término de los eventos que interactúan entre los usuarios y el sistema.</a:t>
            </a:r>
          </a:p>
          <a:p>
            <a:pPr lvl="1"/>
            <a:r>
              <a:rPr lang="es-ES_tradnl" dirty="0" smtClean="0"/>
              <a:t>Tiene sus orígenes en el modelado orientado a objetos (Jacobson 1992) pero su eficiencia en modelado de requerimientos hizo que se independice de la técnica de diseño utilizada, siendo aplicable a cualquier metodología de desarrollo.</a:t>
            </a:r>
          </a:p>
          <a:p>
            <a:pPr lvl="1"/>
            <a:r>
              <a:rPr lang="es-ES_tradnl" dirty="0" smtClean="0"/>
              <a:t>El uso de CU facilita y alienta la participación de los </a:t>
            </a:r>
            <a:r>
              <a:rPr lang="es-ES_tradnl" dirty="0" smtClean="0"/>
              <a:t>usuarios.</a:t>
            </a:r>
            <a:endParaRPr lang="es-ES_tradnl" dirty="0"/>
          </a:p>
        </p:txBody>
      </p:sp>
    </p:spTree>
    <p:extLst>
      <p:ext uri="{BB962C8B-B14F-4D97-AF65-F5344CB8AC3E}">
        <p14:creationId xmlns:p14="http://schemas.microsoft.com/office/powerpoint/2010/main" val="48231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ox(i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ox(i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ox(in)">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5</a:t>
            </a:fld>
            <a:endParaRPr lang="es-ES"/>
          </a:p>
        </p:txBody>
      </p:sp>
      <p:sp>
        <p:nvSpPr>
          <p:cNvPr id="20483"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5" name="4 Marcador de texto"/>
          <p:cNvSpPr>
            <a:spLocks noGrp="1"/>
          </p:cNvSpPr>
          <p:nvPr>
            <p:ph type="body" sz="quarter" idx="1"/>
          </p:nvPr>
        </p:nvSpPr>
        <p:spPr>
          <a:xfrm>
            <a:off x="1096963" y="1846263"/>
            <a:ext cx="10058400" cy="4022725"/>
          </a:xfrm>
        </p:spPr>
        <p:txBody>
          <a:bodyPr/>
          <a:lstStyle/>
          <a:p>
            <a:r>
              <a:rPr lang="es-ES_tradnl" dirty="0" smtClean="0"/>
              <a:t>Modelo de Casos de Uso</a:t>
            </a:r>
          </a:p>
          <a:p>
            <a:pPr lvl="1"/>
            <a:r>
              <a:rPr lang="es-ES_tradnl" dirty="0" smtClean="0"/>
              <a:t>Beneficios</a:t>
            </a:r>
          </a:p>
          <a:p>
            <a:pPr lvl="2"/>
            <a:r>
              <a:rPr lang="es-ES_tradnl" dirty="0" smtClean="0"/>
              <a:t>Herramienta para capturar requerimientos funcionales.</a:t>
            </a:r>
          </a:p>
          <a:p>
            <a:pPr lvl="2"/>
            <a:r>
              <a:rPr lang="es-ES_tradnl" dirty="0" smtClean="0"/>
              <a:t>Descompone el alcance del sistema en piezas más manejables.</a:t>
            </a:r>
          </a:p>
          <a:p>
            <a:pPr lvl="2"/>
            <a:r>
              <a:rPr lang="es-ES_tradnl" dirty="0" smtClean="0"/>
              <a:t>Medio de comunicación con los usuarios.</a:t>
            </a:r>
          </a:p>
          <a:p>
            <a:pPr lvl="3"/>
            <a:r>
              <a:rPr lang="es-ES_tradnl" dirty="0" smtClean="0"/>
              <a:t>Utiliza lenguaje común y fácil de entender por las partes.</a:t>
            </a:r>
          </a:p>
          <a:p>
            <a:pPr lvl="2"/>
            <a:r>
              <a:rPr lang="es-ES_tradnl" dirty="0" smtClean="0"/>
              <a:t>Permite estimar el alcance del proyecto y el esfuerzo a realizar.</a:t>
            </a:r>
          </a:p>
          <a:p>
            <a:pPr lvl="2"/>
            <a:r>
              <a:rPr lang="es-ES_tradnl" dirty="0" smtClean="0"/>
              <a:t>Define una línea base para la definición de los planes de prueba.</a:t>
            </a:r>
          </a:p>
          <a:p>
            <a:pPr lvl="2"/>
            <a:r>
              <a:rPr lang="es-ES_tradnl" dirty="0" smtClean="0"/>
              <a:t>Define una línea base para toda la documentación del sistema.</a:t>
            </a:r>
          </a:p>
          <a:p>
            <a:pPr lvl="2"/>
            <a:r>
              <a:rPr lang="es-ES_tradnl" dirty="0" smtClean="0"/>
              <a:t>Proporciona una herramienta para el seguimiento de los requisitos.</a:t>
            </a:r>
          </a:p>
          <a:p>
            <a:pPr lvl="2"/>
            <a:endParaRPr lang="es-ES_tradnl" dirty="0" smtClean="0"/>
          </a:p>
          <a:p>
            <a:pPr lvl="2"/>
            <a:endParaRPr lang="es-ES" dirty="0" smtClean="0"/>
          </a:p>
        </p:txBody>
      </p:sp>
    </p:spTree>
    <p:extLst>
      <p:ext uri="{BB962C8B-B14F-4D97-AF65-F5344CB8AC3E}">
        <p14:creationId xmlns:p14="http://schemas.microsoft.com/office/powerpoint/2010/main" val="36792508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dirty="0"/>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6</a:t>
            </a:fld>
            <a:endParaRPr lang="es-ES"/>
          </a:p>
        </p:txBody>
      </p:sp>
      <p:sp>
        <p:nvSpPr>
          <p:cNvPr id="21507" name="6 Marcador de texto"/>
          <p:cNvSpPr>
            <a:spLocks noGrp="1"/>
          </p:cNvSpPr>
          <p:nvPr>
            <p:ph type="body" sz="quarter" idx="14"/>
          </p:nvPr>
        </p:nvSpPr>
        <p:spPr/>
        <p:txBody>
          <a:bodyPr/>
          <a:lstStyle/>
          <a:p>
            <a:r>
              <a:rPr lang="es-ES_tradnl" smtClean="0"/>
              <a:t>Whitten y Bentley </a:t>
            </a:r>
            <a:endParaRPr lang="es-ES" smtClean="0"/>
          </a:p>
          <a:p>
            <a:endParaRPr lang="es-ES" dirty="0" smtClean="0"/>
          </a:p>
        </p:txBody>
      </p:sp>
      <p:sp>
        <p:nvSpPr>
          <p:cNvPr id="21506" name="4 Marcador de texto"/>
          <p:cNvSpPr>
            <a:spLocks noGrp="1"/>
          </p:cNvSpPr>
          <p:nvPr>
            <p:ph type="body" sz="quarter" idx="1"/>
          </p:nvPr>
        </p:nvSpPr>
        <p:spPr>
          <a:xfrm>
            <a:off x="1096963" y="1846263"/>
            <a:ext cx="10058400" cy="4022725"/>
          </a:xfrm>
        </p:spPr>
        <p:txBody>
          <a:bodyPr/>
          <a:lstStyle/>
          <a:p>
            <a:r>
              <a:rPr lang="es-ES_tradnl" dirty="0" smtClean="0"/>
              <a:t>Elementos del Modelo de Casos de Uso</a:t>
            </a:r>
          </a:p>
          <a:p>
            <a:endParaRPr lang="es-ES_tradnl" dirty="0" smtClean="0"/>
          </a:p>
          <a:p>
            <a:pPr lvl="1"/>
            <a:r>
              <a:rPr lang="es-ES_tradnl" dirty="0" smtClean="0"/>
              <a:t>Diagrama de Casos de Uso</a:t>
            </a:r>
          </a:p>
          <a:p>
            <a:pPr lvl="2"/>
            <a:r>
              <a:rPr lang="es-ES_tradnl" dirty="0" smtClean="0"/>
              <a:t>Ilustra las interacciones entre el sistema y los actores.</a:t>
            </a:r>
          </a:p>
          <a:p>
            <a:pPr lvl="2"/>
            <a:endParaRPr lang="es-ES_tradnl" dirty="0" smtClean="0"/>
          </a:p>
          <a:p>
            <a:pPr lvl="2"/>
            <a:endParaRPr lang="es-ES_tradnl" dirty="0" smtClean="0"/>
          </a:p>
          <a:p>
            <a:pPr lvl="1"/>
            <a:r>
              <a:rPr lang="es-ES_tradnl" dirty="0" smtClean="0"/>
              <a:t>Escenarios (narración del CU)</a:t>
            </a:r>
          </a:p>
          <a:p>
            <a:pPr lvl="2"/>
            <a:r>
              <a:rPr lang="es-ES_tradnl" dirty="0" smtClean="0"/>
              <a:t>Descripción de la interacción entre el actor </a:t>
            </a:r>
          </a:p>
          <a:p>
            <a:pPr lvl="2"/>
            <a:r>
              <a:rPr lang="es-ES_tradnl" dirty="0" smtClean="0"/>
              <a:t>y el sistema para realizar la funcionalidad.</a:t>
            </a:r>
            <a:endParaRPr lang="es-ES_tradnl" dirty="0"/>
          </a:p>
        </p:txBody>
      </p:sp>
      <p:pic>
        <p:nvPicPr>
          <p:cNvPr id="1026" name="Picture 2" descr="http://upload.wikimedia.org/wikipedia/commons/thumb/8/80/UML_diagrama_caso_de_uso.svg/498px-UML_diagrama_caso_de_uso.svg.png"/>
          <p:cNvPicPr>
            <a:picLocks noChangeAspect="1" noChangeArrowheads="1"/>
          </p:cNvPicPr>
          <p:nvPr/>
        </p:nvPicPr>
        <p:blipFill rotWithShape="1">
          <a:blip r:embed="rId3">
            <a:extLst>
              <a:ext uri="{28A0092B-C50C-407E-A947-70E740481C1C}">
                <a14:useLocalDpi xmlns:a14="http://schemas.microsoft.com/office/drawing/2010/main" val="0"/>
              </a:ext>
            </a:extLst>
          </a:blip>
          <a:srcRect l="6202" t="3298" r="5751" b="8258"/>
          <a:stretch/>
        </p:blipFill>
        <p:spPr bwMode="auto">
          <a:xfrm>
            <a:off x="7806450" y="1844825"/>
            <a:ext cx="2861551" cy="20721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nosololinux.com/wp-content/uploads/2006/11/caso-de-usotiff-converti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550" y="4057541"/>
            <a:ext cx="1931910" cy="2102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506">
                                            <p:txEl>
                                              <p:pRg st="2" end="2"/>
                                            </p:txEl>
                                          </p:spTgt>
                                        </p:tgtEl>
                                        <p:attrNameLst>
                                          <p:attrName>style.visibility</p:attrName>
                                        </p:attrNameLst>
                                      </p:cBhvr>
                                      <p:to>
                                        <p:strVal val="visible"/>
                                      </p:to>
                                    </p:set>
                                    <p:animEffect transition="in" filter="wipe(down)">
                                      <p:cBhvr>
                                        <p:cTn id="7" dur="1000"/>
                                        <p:tgtEl>
                                          <p:spTgt spid="21506">
                                            <p:txEl>
                                              <p:pRg st="2" end="2"/>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1506">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circle(in)">
                                      <p:cBhvr>
                                        <p:cTn id="14" dur="20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1506">
                                            <p:txEl>
                                              <p:pRg st="6" end="6"/>
                                            </p:txEl>
                                          </p:spTgt>
                                        </p:tgtEl>
                                        <p:attrNameLst>
                                          <p:attrName>style.visibility</p:attrName>
                                        </p:attrNameLst>
                                      </p:cBhvr>
                                      <p:to>
                                        <p:strVal val="visible"/>
                                      </p:to>
                                    </p:set>
                                    <p:anim calcmode="lin" valueType="num">
                                      <p:cBhvr>
                                        <p:cTn id="19" dur="1000" fill="hold"/>
                                        <p:tgtEl>
                                          <p:spTgt spid="21506">
                                            <p:txEl>
                                              <p:pRg st="6" end="6"/>
                                            </p:txEl>
                                          </p:spTgt>
                                        </p:tgtEl>
                                        <p:attrNameLst>
                                          <p:attrName>ppt_w</p:attrName>
                                        </p:attrNameLst>
                                      </p:cBhvr>
                                      <p:tavLst>
                                        <p:tav tm="0">
                                          <p:val>
                                            <p:fltVal val="0"/>
                                          </p:val>
                                        </p:tav>
                                        <p:tav tm="100000">
                                          <p:val>
                                            <p:strVal val="#ppt_w"/>
                                          </p:val>
                                        </p:tav>
                                      </p:tavLst>
                                    </p:anim>
                                    <p:anim calcmode="lin" valueType="num">
                                      <p:cBhvr>
                                        <p:cTn id="20" dur="1000" fill="hold"/>
                                        <p:tgtEl>
                                          <p:spTgt spid="21506">
                                            <p:txEl>
                                              <p:pRg st="6" end="6"/>
                                            </p:txEl>
                                          </p:spTgt>
                                        </p:tgtEl>
                                        <p:attrNameLst>
                                          <p:attrName>ppt_h</p:attrName>
                                        </p:attrNameLst>
                                      </p:cBhvr>
                                      <p:tavLst>
                                        <p:tav tm="0">
                                          <p:val>
                                            <p:fltVal val="0"/>
                                          </p:val>
                                        </p:tav>
                                        <p:tav tm="100000">
                                          <p:val>
                                            <p:strVal val="#ppt_h"/>
                                          </p:val>
                                        </p:tav>
                                      </p:tavLst>
                                    </p:anim>
                                    <p:animEffect transition="in" filter="fade">
                                      <p:cBhvr>
                                        <p:cTn id="21" dur="1000"/>
                                        <p:tgtEl>
                                          <p:spTgt spid="21506">
                                            <p:txEl>
                                              <p:pRg st="6" end="6"/>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21506">
                                            <p:txEl>
                                              <p:pRg st="7" end="7"/>
                                            </p:txEl>
                                          </p:spTgt>
                                        </p:tgtEl>
                                        <p:attrNameLst>
                                          <p:attrName>style.visibility</p:attrName>
                                        </p:attrNameLst>
                                      </p:cBhvr>
                                      <p:to>
                                        <p:strVal val="visible"/>
                                      </p:to>
                                    </p:set>
                                    <p:anim calcmode="lin" valueType="num">
                                      <p:cBhvr>
                                        <p:cTn id="24" dur="500" fill="hold"/>
                                        <p:tgtEl>
                                          <p:spTgt spid="21506">
                                            <p:txEl>
                                              <p:pRg st="7" end="7"/>
                                            </p:txEl>
                                          </p:spTgt>
                                        </p:tgtEl>
                                        <p:attrNameLst>
                                          <p:attrName>ppt_w</p:attrName>
                                        </p:attrNameLst>
                                      </p:cBhvr>
                                      <p:tavLst>
                                        <p:tav tm="0">
                                          <p:val>
                                            <p:fltVal val="0"/>
                                          </p:val>
                                        </p:tav>
                                        <p:tav tm="100000">
                                          <p:val>
                                            <p:strVal val="#ppt_w"/>
                                          </p:val>
                                        </p:tav>
                                      </p:tavLst>
                                    </p:anim>
                                    <p:anim calcmode="lin" valueType="num">
                                      <p:cBhvr>
                                        <p:cTn id="25" dur="500" fill="hold"/>
                                        <p:tgtEl>
                                          <p:spTgt spid="21506">
                                            <p:txEl>
                                              <p:pRg st="7" end="7"/>
                                            </p:txEl>
                                          </p:spTgt>
                                        </p:tgtEl>
                                        <p:attrNameLst>
                                          <p:attrName>ppt_h</p:attrName>
                                        </p:attrNameLst>
                                      </p:cBhvr>
                                      <p:tavLst>
                                        <p:tav tm="0">
                                          <p:val>
                                            <p:fltVal val="0"/>
                                          </p:val>
                                        </p:tav>
                                        <p:tav tm="100000">
                                          <p:val>
                                            <p:strVal val="#ppt_h"/>
                                          </p:val>
                                        </p:tav>
                                      </p:tavLst>
                                    </p:anim>
                                    <p:animEffect transition="in" filter="fade">
                                      <p:cBhvr>
                                        <p:cTn id="26" dur="500"/>
                                        <p:tgtEl>
                                          <p:spTgt spid="21506">
                                            <p:txEl>
                                              <p:pRg st="7" end="7"/>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21506">
                                            <p:txEl>
                                              <p:pRg st="8" end="8"/>
                                            </p:txEl>
                                          </p:spTgt>
                                        </p:tgtEl>
                                        <p:attrNameLst>
                                          <p:attrName>style.visibility</p:attrName>
                                        </p:attrNameLst>
                                      </p:cBhvr>
                                      <p:to>
                                        <p:strVal val="visible"/>
                                      </p:to>
                                    </p:set>
                                    <p:anim calcmode="lin" valueType="num">
                                      <p:cBhvr>
                                        <p:cTn id="29" dur="500" fill="hold"/>
                                        <p:tgtEl>
                                          <p:spTgt spid="21506">
                                            <p:txEl>
                                              <p:pRg st="8" end="8"/>
                                            </p:txEl>
                                          </p:spTgt>
                                        </p:tgtEl>
                                        <p:attrNameLst>
                                          <p:attrName>ppt_w</p:attrName>
                                        </p:attrNameLst>
                                      </p:cBhvr>
                                      <p:tavLst>
                                        <p:tav tm="0">
                                          <p:val>
                                            <p:fltVal val="0"/>
                                          </p:val>
                                        </p:tav>
                                        <p:tav tm="100000">
                                          <p:val>
                                            <p:strVal val="#ppt_w"/>
                                          </p:val>
                                        </p:tav>
                                      </p:tavLst>
                                    </p:anim>
                                    <p:anim calcmode="lin" valueType="num">
                                      <p:cBhvr>
                                        <p:cTn id="30" dur="500" fill="hold"/>
                                        <p:tgtEl>
                                          <p:spTgt spid="21506">
                                            <p:txEl>
                                              <p:pRg st="8" end="8"/>
                                            </p:txEl>
                                          </p:spTgt>
                                        </p:tgtEl>
                                        <p:attrNameLst>
                                          <p:attrName>ppt_h</p:attrName>
                                        </p:attrNameLst>
                                      </p:cBhvr>
                                      <p:tavLst>
                                        <p:tav tm="0">
                                          <p:val>
                                            <p:fltVal val="0"/>
                                          </p:val>
                                        </p:tav>
                                        <p:tav tm="100000">
                                          <p:val>
                                            <p:strVal val="#ppt_h"/>
                                          </p:val>
                                        </p:tav>
                                      </p:tavLst>
                                    </p:anim>
                                    <p:animEffect transition="in" filter="fade">
                                      <p:cBhvr>
                                        <p:cTn id="31" dur="500"/>
                                        <p:tgtEl>
                                          <p:spTgt spid="21506">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32"/>
                                        </p:tgtEl>
                                        <p:attrNameLst>
                                          <p:attrName>style.visibility</p:attrName>
                                        </p:attrNameLst>
                                      </p:cBhvr>
                                      <p:to>
                                        <p:strVal val="visible"/>
                                      </p:to>
                                    </p:set>
                                    <p:anim calcmode="lin" valueType="num">
                                      <p:cBhvr>
                                        <p:cTn id="36" dur="500" fill="hold"/>
                                        <p:tgtEl>
                                          <p:spTgt spid="1032"/>
                                        </p:tgtEl>
                                        <p:attrNameLst>
                                          <p:attrName>ppt_w</p:attrName>
                                        </p:attrNameLst>
                                      </p:cBhvr>
                                      <p:tavLst>
                                        <p:tav tm="0">
                                          <p:val>
                                            <p:fltVal val="0"/>
                                          </p:val>
                                        </p:tav>
                                        <p:tav tm="100000">
                                          <p:val>
                                            <p:strVal val="#ppt_w"/>
                                          </p:val>
                                        </p:tav>
                                      </p:tavLst>
                                    </p:anim>
                                    <p:anim calcmode="lin" valueType="num">
                                      <p:cBhvr>
                                        <p:cTn id="37" dur="500" fill="hold"/>
                                        <p:tgtEl>
                                          <p:spTgt spid="1032"/>
                                        </p:tgtEl>
                                        <p:attrNameLst>
                                          <p:attrName>ppt_h</p:attrName>
                                        </p:attrNameLst>
                                      </p:cBhvr>
                                      <p:tavLst>
                                        <p:tav tm="0">
                                          <p:val>
                                            <p:fltVal val="0"/>
                                          </p:val>
                                        </p:tav>
                                        <p:tav tm="100000">
                                          <p:val>
                                            <p:strVal val="#ppt_h"/>
                                          </p:val>
                                        </p:tav>
                                      </p:tavLst>
                                    </p:anim>
                                    <p:animEffect transition="in" filter="fade">
                                      <p:cBhvr>
                                        <p:cTn id="38"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7</a:t>
            </a:fld>
            <a:endParaRPr lang="es-ES"/>
          </a:p>
        </p:txBody>
      </p:sp>
      <p:sp>
        <p:nvSpPr>
          <p:cNvPr id="23555"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23554" name="4 Marcador de texto"/>
          <p:cNvSpPr>
            <a:spLocks noGrp="1"/>
          </p:cNvSpPr>
          <p:nvPr>
            <p:ph type="body" sz="quarter" idx="1"/>
          </p:nvPr>
        </p:nvSpPr>
        <p:spPr>
          <a:xfrm>
            <a:off x="1096963" y="1846263"/>
            <a:ext cx="10058400" cy="4022725"/>
          </a:xfrm>
        </p:spPr>
        <p:txBody>
          <a:bodyPr/>
          <a:lstStyle/>
          <a:p>
            <a:r>
              <a:rPr lang="es-ES_tradnl" smtClean="0"/>
              <a:t>Elementos del Modelo de Casos de Uso</a:t>
            </a:r>
          </a:p>
          <a:p>
            <a:pPr lvl="1"/>
            <a:r>
              <a:rPr lang="es-ES_tradnl" smtClean="0"/>
              <a:t>Diagrama de Casos de Uso</a:t>
            </a:r>
          </a:p>
          <a:p>
            <a:pPr lvl="2"/>
            <a:r>
              <a:rPr lang="es-ES_tradnl" smtClean="0"/>
              <a:t>Ejemplo</a:t>
            </a:r>
          </a:p>
          <a:p>
            <a:pPr lvl="2"/>
            <a:endParaRPr lang="es-ES_tradnl" smtClean="0"/>
          </a:p>
          <a:p>
            <a:pPr lvl="3"/>
            <a:endParaRPr lang="es-ES_tradnl" smtClean="0"/>
          </a:p>
          <a:p>
            <a:pPr lvl="2"/>
            <a:endParaRPr lang="es-ES" dirty="0" smtClean="0"/>
          </a:p>
        </p:txBody>
      </p:sp>
      <p:pic>
        <p:nvPicPr>
          <p:cNvPr id="23558" name="Picture 2"/>
          <p:cNvPicPr>
            <a:picLocks noChangeAspect="1" noChangeArrowheads="1"/>
          </p:cNvPicPr>
          <p:nvPr/>
        </p:nvPicPr>
        <p:blipFill rotWithShape="1">
          <a:blip r:embed="rId3" cstate="print"/>
          <a:srcRect t="10023"/>
          <a:stretch/>
        </p:blipFill>
        <p:spPr bwMode="auto">
          <a:xfrm>
            <a:off x="6453179" y="2996952"/>
            <a:ext cx="3600450" cy="3218130"/>
          </a:xfrm>
          <a:prstGeom prst="rect">
            <a:avLst/>
          </a:prstGeom>
          <a:noFill/>
          <a:ln w="9525">
            <a:noFill/>
            <a:miter lim="800000"/>
            <a:headEnd/>
            <a:tailEnd/>
          </a:ln>
        </p:spPr>
      </p:pic>
    </p:spTree>
    <p:extLst>
      <p:ext uri="{BB962C8B-B14F-4D97-AF65-F5344CB8AC3E}">
        <p14:creationId xmlns:p14="http://schemas.microsoft.com/office/powerpoint/2010/main" val="3333538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8</a:t>
            </a:fld>
            <a:endParaRPr lang="es-ES"/>
          </a:p>
        </p:txBody>
      </p:sp>
      <p:sp>
        <p:nvSpPr>
          <p:cNvPr id="25603"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25602" name="4 Marcador de texto"/>
          <p:cNvSpPr>
            <a:spLocks noGrp="1"/>
          </p:cNvSpPr>
          <p:nvPr>
            <p:ph type="body" sz="quarter" idx="1"/>
          </p:nvPr>
        </p:nvSpPr>
        <p:spPr>
          <a:xfrm>
            <a:off x="1096963" y="1846263"/>
            <a:ext cx="10058400" cy="4022725"/>
          </a:xfrm>
        </p:spPr>
        <p:txBody>
          <a:bodyPr/>
          <a:lstStyle/>
          <a:p>
            <a:r>
              <a:rPr lang="es-ES_tradnl" dirty="0" smtClean="0"/>
              <a:t>Elementos del Modelo de Casos de Uso</a:t>
            </a:r>
          </a:p>
          <a:p>
            <a:pPr lvl="1"/>
            <a:r>
              <a:rPr lang="es-ES_tradnl" dirty="0" smtClean="0"/>
              <a:t>Elementos del Diagrama de Casos de Uso</a:t>
            </a:r>
          </a:p>
          <a:p>
            <a:pPr lvl="2"/>
            <a:r>
              <a:rPr lang="es-ES_tradnl" dirty="0" smtClean="0"/>
              <a:t>Caso de Uso</a:t>
            </a:r>
          </a:p>
          <a:p>
            <a:pPr lvl="3"/>
            <a:r>
              <a:rPr lang="es-ES_tradnl" dirty="0" smtClean="0"/>
              <a:t>Representa un objetivo (funcionalidad) individual del sistema y describe la secuencia de actividades y de interacciones para alcanzarlo</a:t>
            </a:r>
          </a:p>
          <a:p>
            <a:pPr lvl="3"/>
            <a:r>
              <a:rPr lang="es-ES_tradnl" dirty="0" smtClean="0"/>
              <a:t>Para que el CU sea considerado un requerimiento debe estar </a:t>
            </a:r>
            <a:r>
              <a:rPr lang="es-ES_tradnl" dirty="0" smtClean="0"/>
              <a:t>acompañado </a:t>
            </a:r>
            <a:r>
              <a:rPr lang="es-ES_tradnl" dirty="0" smtClean="0"/>
              <a:t>de su respectivo escenario</a:t>
            </a:r>
          </a:p>
          <a:p>
            <a:pPr lvl="2"/>
            <a:endParaRPr lang="es-ES_tradnl" dirty="0" smtClean="0"/>
          </a:p>
          <a:p>
            <a:pPr lvl="3"/>
            <a:endParaRPr lang="es-ES_tradnl" dirty="0" smtClean="0"/>
          </a:p>
          <a:p>
            <a:pPr lvl="2"/>
            <a:endParaRPr lang="es-ES" dirty="0" smtClean="0"/>
          </a:p>
        </p:txBody>
      </p:sp>
      <p:pic>
        <p:nvPicPr>
          <p:cNvPr id="25606" name="Picture 2" descr="C:\Users\Ariel\Documents\Bluetooth Folder\24092011461.jpg"/>
          <p:cNvPicPr>
            <a:picLocks noChangeAspect="1" noChangeArrowheads="1"/>
          </p:cNvPicPr>
          <p:nvPr/>
        </p:nvPicPr>
        <p:blipFill>
          <a:blip r:embed="rId3" cstate="print">
            <a:lum contrast="40000"/>
          </a:blip>
          <a:srcRect l="35004" t="33098" r="26929" b="34602"/>
          <a:stretch>
            <a:fillRect/>
          </a:stretch>
        </p:blipFill>
        <p:spPr bwMode="auto">
          <a:xfrm>
            <a:off x="5159375" y="4652964"/>
            <a:ext cx="2376488" cy="1512887"/>
          </a:xfrm>
          <a:prstGeom prst="rect">
            <a:avLst/>
          </a:prstGeom>
          <a:noFill/>
          <a:ln w="9525">
            <a:noFill/>
            <a:miter lim="800000"/>
            <a:headEnd/>
            <a:tailEnd/>
          </a:ln>
        </p:spPr>
      </p:pic>
    </p:spTree>
    <p:extLst>
      <p:ext uri="{BB962C8B-B14F-4D97-AF65-F5344CB8AC3E}">
        <p14:creationId xmlns:p14="http://schemas.microsoft.com/office/powerpoint/2010/main" val="2959865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1 Título"/>
          <p:cNvSpPr>
            <a:spLocks noGrp="1"/>
          </p:cNvSpPr>
          <p:nvPr>
            <p:ph type="title"/>
          </p:nvPr>
        </p:nvSpPr>
        <p:spPr/>
        <p:txBody>
          <a:bodyPr>
            <a:normAutofit fontScale="90000"/>
          </a:bodyPr>
          <a:lstStyle/>
          <a:p>
            <a:r>
              <a:rPr lang="es-ES_tradnl" smtClean="0"/>
              <a:t>Técnicas de Especificación de Requerimientos</a:t>
            </a:r>
            <a:br>
              <a:rPr lang="es-ES_tradnl" smtClean="0"/>
            </a:br>
            <a:r>
              <a:rPr lang="es-ES_tradnl" smtClean="0"/>
              <a:t>Dinámicas – Casos de Uso</a:t>
            </a:r>
            <a:endParaRPr lang="es-ES" dirty="0"/>
          </a:p>
        </p:txBody>
      </p:sp>
      <p:sp>
        <p:nvSpPr>
          <p:cNvPr id="2" name="Marcador de pie de página 1"/>
          <p:cNvSpPr>
            <a:spLocks noGrp="1"/>
          </p:cNvSpPr>
          <p:nvPr>
            <p:ph type="ftr" sz="quarter" idx="11"/>
          </p:nvPr>
        </p:nvSpPr>
        <p:spPr/>
        <p:txBody>
          <a:bodyPr/>
          <a:lstStyle/>
          <a:p>
            <a:r>
              <a:rPr lang="es-ES" smtClean="0"/>
              <a:t>Ingeniería de Software I </a:t>
            </a:r>
            <a:endParaRPr lang="es-ES" dirty="0"/>
          </a:p>
        </p:txBody>
      </p:sp>
      <p:sp>
        <p:nvSpPr>
          <p:cNvPr id="3" name="Marcador de número de diapositiva 2"/>
          <p:cNvSpPr>
            <a:spLocks noGrp="1"/>
          </p:cNvSpPr>
          <p:nvPr>
            <p:ph type="sldNum" sz="quarter" idx="12"/>
          </p:nvPr>
        </p:nvSpPr>
        <p:spPr/>
        <p:txBody>
          <a:bodyPr/>
          <a:lstStyle/>
          <a:p>
            <a:fld id="{EDD1052B-6F63-438E-BAAA-26CAC9AAF82C}" type="slidenum">
              <a:rPr lang="es-ES" smtClean="0"/>
              <a:pPr/>
              <a:t>9</a:t>
            </a:fld>
            <a:endParaRPr lang="es-ES"/>
          </a:p>
        </p:txBody>
      </p:sp>
      <p:sp>
        <p:nvSpPr>
          <p:cNvPr id="27651" name="6 Marcador de texto"/>
          <p:cNvSpPr>
            <a:spLocks noGrp="1"/>
          </p:cNvSpPr>
          <p:nvPr>
            <p:ph type="body" sz="quarter" idx="14"/>
          </p:nvPr>
        </p:nvSpPr>
        <p:spPr/>
        <p:txBody>
          <a:bodyPr/>
          <a:lstStyle/>
          <a:p>
            <a:r>
              <a:rPr lang="es-ES_tradnl" smtClean="0"/>
              <a:t>Whitten y Bentley </a:t>
            </a:r>
            <a:endParaRPr lang="es-ES" smtClean="0"/>
          </a:p>
          <a:p>
            <a:endParaRPr lang="es-ES" smtClean="0"/>
          </a:p>
        </p:txBody>
      </p:sp>
      <p:sp>
        <p:nvSpPr>
          <p:cNvPr id="27650" name="4 Marcador de texto"/>
          <p:cNvSpPr>
            <a:spLocks noGrp="1"/>
          </p:cNvSpPr>
          <p:nvPr>
            <p:ph type="body" sz="quarter" idx="1"/>
          </p:nvPr>
        </p:nvSpPr>
        <p:spPr>
          <a:xfrm>
            <a:off x="1096963" y="1846263"/>
            <a:ext cx="10058400" cy="4022725"/>
          </a:xfrm>
        </p:spPr>
        <p:txBody>
          <a:bodyPr/>
          <a:lstStyle/>
          <a:p>
            <a:r>
              <a:rPr lang="es-ES_tradnl" smtClean="0"/>
              <a:t>Elementos del Modelo de Casos de Uso</a:t>
            </a:r>
          </a:p>
          <a:p>
            <a:pPr lvl="1"/>
            <a:r>
              <a:rPr lang="es-ES_tradnl" smtClean="0"/>
              <a:t>Elementos del Diagrama de Casos de Uso</a:t>
            </a:r>
          </a:p>
          <a:p>
            <a:pPr lvl="2"/>
            <a:r>
              <a:rPr lang="es-ES_tradnl" smtClean="0"/>
              <a:t>Actores</a:t>
            </a:r>
          </a:p>
          <a:p>
            <a:pPr lvl="3"/>
            <a:r>
              <a:rPr lang="es-ES_tradnl" smtClean="0"/>
              <a:t>Un actor inicia una actividad (CU) en el sistema </a:t>
            </a:r>
          </a:p>
          <a:p>
            <a:pPr lvl="3"/>
            <a:r>
              <a:rPr lang="es-ES_tradnl" smtClean="0"/>
              <a:t>Representa un papel desempeñado por un usuario que interactúa (rol)</a:t>
            </a:r>
          </a:p>
          <a:p>
            <a:pPr lvl="3"/>
            <a:r>
              <a:rPr lang="es-ES_tradnl" smtClean="0"/>
              <a:t>Puede ser una persona, sistema externo o dispositivo externo que dispare un evento (sensor, reloj)</a:t>
            </a:r>
          </a:p>
          <a:p>
            <a:pPr lvl="3"/>
            <a:endParaRPr lang="es-ES_tradnl" smtClean="0"/>
          </a:p>
          <a:p>
            <a:pPr lvl="2"/>
            <a:endParaRPr lang="es-ES" dirty="0" smtClean="0"/>
          </a:p>
        </p:txBody>
      </p:sp>
      <p:pic>
        <p:nvPicPr>
          <p:cNvPr id="27654" name="Picture 2" descr="C:\Users\Ariel\Documents\Bluetooth Folder\24092011463.jpg"/>
          <p:cNvPicPr>
            <a:picLocks noChangeAspect="1" noChangeArrowheads="1"/>
          </p:cNvPicPr>
          <p:nvPr/>
        </p:nvPicPr>
        <p:blipFill>
          <a:blip r:embed="rId3" cstate="print">
            <a:lum contrast="40000"/>
          </a:blip>
          <a:srcRect l="30389" t="14639" r="25774" b="25372"/>
          <a:stretch>
            <a:fillRect/>
          </a:stretch>
        </p:blipFill>
        <p:spPr bwMode="auto">
          <a:xfrm>
            <a:off x="5558493" y="4146570"/>
            <a:ext cx="2016125" cy="2068512"/>
          </a:xfrm>
          <a:prstGeom prst="rect">
            <a:avLst/>
          </a:prstGeom>
          <a:noFill/>
          <a:ln w="9525">
            <a:noFill/>
            <a:miter lim="800000"/>
            <a:headEnd/>
            <a:tailEnd/>
          </a:ln>
        </p:spPr>
      </p:pic>
    </p:spTree>
    <p:extLst>
      <p:ext uri="{BB962C8B-B14F-4D97-AF65-F5344CB8AC3E}">
        <p14:creationId xmlns:p14="http://schemas.microsoft.com/office/powerpoint/2010/main" val="3004649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ing1">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ing1" id="{52EA3C31-91C7-4FD5-AFE8-73E6BC8B11BA}" vid="{E247B242-2A69-4476-872E-8889132C9D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ing1</Template>
  <TotalTime>138</TotalTime>
  <Words>2654</Words>
  <Application>Microsoft Office PowerPoint</Application>
  <PresentationFormat>Panorámica</PresentationFormat>
  <Paragraphs>419</Paragraphs>
  <Slides>37</Slides>
  <Notes>15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37</vt:i4>
      </vt:variant>
    </vt:vector>
  </HeadingPairs>
  <TitlesOfParts>
    <vt:vector size="44" baseType="lpstr">
      <vt:lpstr>Arial</vt:lpstr>
      <vt:lpstr>Calibri</vt:lpstr>
      <vt:lpstr>Calibri Light</vt:lpstr>
      <vt:lpstr>Times New Roman</vt:lpstr>
      <vt:lpstr>Tw Cen MT</vt:lpstr>
      <vt:lpstr>Verdana</vt:lpstr>
      <vt:lpstr>ing1</vt:lpstr>
      <vt:lpstr>Ingeniería de Software I </vt:lpstr>
      <vt:lpstr>Requerimientos IV – CU - HU </vt:lpstr>
      <vt:lpstr>Técnicas de Especificación de Requerimientos</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Técnicas de Especificación de Requerimientos Dinámicas – Casos de Uso</vt:lpstr>
      <vt:lpstr>Casos de Uso – Ejemplo</vt:lpstr>
      <vt:lpstr>Casos de Uso – Ejemplo</vt:lpstr>
      <vt:lpstr>Casos de uso – Ejemplo - Diagrama</vt:lpstr>
      <vt:lpstr>Casos de uso - Escenarios</vt:lpstr>
      <vt:lpstr>Técnicas de Especificación de Requerimientos</vt:lpstr>
      <vt:lpstr>Técnicas de Especificación de Requerimientos Dinámicas – Historias de usuario</vt:lpstr>
      <vt:lpstr>Técnicas de Especificación de Requerimientos Dinámicas – Historias de usuario</vt:lpstr>
      <vt:lpstr>Técnicas de Especificación de Requerimientos Dinámicas – Historias de usuario</vt:lpstr>
      <vt:lpstr>Técnicas de Especificación de Requerimientos Dinámicas – Historias de usuario</vt:lpstr>
      <vt:lpstr>Técnicas de Especificación de Requerimientos Dinámicas –Historias de usuario</vt:lpstr>
      <vt:lpstr>Historias de usuario – Tarjeta de historia de usuario con prueba de aceptación</vt:lpstr>
      <vt:lpstr>Técnicas de Especificación de Requerimientos Dinámicas –Historias de usuario</vt:lpstr>
      <vt:lpstr>Técnicas de Especificación de Requerimientos Dinámicas –Historias de usuario</vt:lpstr>
      <vt:lpstr>Bibliografía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de Software I</dc:title>
  <dc:creator>Ariel Pasini</dc:creator>
  <cp:lastModifiedBy>silvia</cp:lastModifiedBy>
  <cp:revision>8</cp:revision>
  <dcterms:created xsi:type="dcterms:W3CDTF">2015-09-24T14:46:12Z</dcterms:created>
  <dcterms:modified xsi:type="dcterms:W3CDTF">2015-09-27T15:09:35Z</dcterms:modified>
</cp:coreProperties>
</file>